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  <p:sldMasterId id="2147483672" r:id="rId3"/>
  </p:sldMasterIdLst>
  <p:notesMasterIdLst>
    <p:notesMasterId r:id="rId17"/>
  </p:notesMasterIdLst>
  <p:sldIdLst>
    <p:sldId id="257" r:id="rId4"/>
    <p:sldId id="510" r:id="rId5"/>
    <p:sldId id="279" r:id="rId6"/>
    <p:sldId id="511" r:id="rId7"/>
    <p:sldId id="363" r:id="rId8"/>
    <p:sldId id="504" r:id="rId9"/>
    <p:sldId id="506" r:id="rId10"/>
    <p:sldId id="514" r:id="rId11"/>
    <p:sldId id="515" r:id="rId12"/>
    <p:sldId id="513" r:id="rId13"/>
    <p:sldId id="516" r:id="rId14"/>
    <p:sldId id="517" r:id="rId15"/>
    <p:sldId id="507" r:id="rId16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37AE"/>
    <a:srgbClr val="EBF0FF"/>
    <a:srgbClr val="DC0147"/>
    <a:srgbClr val="5F1DCD"/>
    <a:srgbClr val="3F4CC9"/>
    <a:srgbClr val="008000"/>
    <a:srgbClr val="02687C"/>
    <a:srgbClr val="D44601"/>
    <a:srgbClr val="D10202"/>
    <a:srgbClr val="2C62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9" autoAdjust="0"/>
    <p:restoredTop sz="98157" autoAdjust="0"/>
  </p:normalViewPr>
  <p:slideViewPr>
    <p:cSldViewPr>
      <p:cViewPr>
        <p:scale>
          <a:sx n="75" d="100"/>
          <a:sy n="75" d="100"/>
        </p:scale>
        <p:origin x="12" y="-24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Relationship Id="rId4" Type="http://schemas.openxmlformats.org/officeDocument/2006/relationships/image" Target="../media/image6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Relationship Id="rId4" Type="http://schemas.openxmlformats.org/officeDocument/2006/relationships/image" Target="../media/image6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2D646-BB41-433D-B5EF-4F591BFD78F7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</dgm:pt>
    <dgm:pt modelId="{A6A4964D-8DD1-4A07-A39D-71AA9DF511A7}">
      <dgm:prSet phldrT="[텍스트]" custT="1"/>
      <dgm:spPr/>
      <dgm:t>
        <a:bodyPr/>
        <a:lstStyle/>
        <a:p>
          <a:pPr latinLnBrk="1"/>
          <a:r>
            <a:rPr lang="en-US" altLang="ko-KR" sz="1400" b="1" dirty="0" smtClean="0">
              <a:latin typeface="+mn-ea"/>
              <a:ea typeface="+mn-ea"/>
            </a:rPr>
            <a:t>(</a:t>
          </a:r>
          <a:r>
            <a:rPr lang="ko-KR" altLang="en-US" sz="1400" b="1" dirty="0" smtClean="0">
              <a:latin typeface="+mn-ea"/>
              <a:ea typeface="+mn-ea"/>
            </a:rPr>
            <a:t>팀장</a:t>
          </a:r>
          <a:r>
            <a:rPr lang="en-US" altLang="ko-KR" sz="1400" b="1" dirty="0" smtClean="0">
              <a:latin typeface="+mn-ea"/>
              <a:ea typeface="+mn-ea"/>
            </a:rPr>
            <a:t>) </a:t>
          </a:r>
          <a:r>
            <a:rPr lang="ko-KR" altLang="en-US" sz="1400" b="1" dirty="0" smtClean="0">
              <a:latin typeface="+mn-ea"/>
              <a:ea typeface="+mn-ea"/>
            </a:rPr>
            <a:t>이정수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r>
            <a:rPr lang="en-US" altLang="ko-KR" sz="1400" b="1" dirty="0" smtClean="0">
              <a:latin typeface="+mn-ea"/>
              <a:ea typeface="+mn-ea"/>
            </a:rPr>
            <a:t>UI </a:t>
          </a:r>
          <a:r>
            <a:rPr lang="ko-KR" altLang="en-US" sz="1400" b="1" dirty="0" smtClean="0">
              <a:latin typeface="+mn-ea"/>
              <a:ea typeface="+mn-ea"/>
            </a:rPr>
            <a:t>스토리보드 작성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r>
            <a:rPr lang="en-US" altLang="ko-KR" sz="1400" b="1" dirty="0" smtClean="0">
              <a:latin typeface="+mn-ea"/>
              <a:ea typeface="+mn-ea"/>
            </a:rPr>
            <a:t>UI </a:t>
          </a:r>
          <a:r>
            <a:rPr lang="ko-KR" altLang="en-US" sz="1400" b="1" dirty="0" smtClean="0">
              <a:latin typeface="+mn-ea"/>
              <a:ea typeface="+mn-ea"/>
            </a:rPr>
            <a:t>제작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r>
            <a:rPr lang="ko-KR" altLang="en-US" sz="1100" b="1" dirty="0" smtClean="0">
              <a:latin typeface="+mn-ea"/>
              <a:ea typeface="+mn-ea"/>
            </a:rPr>
            <a:t>컴퓨터공학부 </a:t>
          </a:r>
          <a:r>
            <a:rPr lang="en-US" altLang="en-US" sz="1100" b="1" dirty="0" smtClean="0">
              <a:latin typeface="+mn-ea"/>
              <a:ea typeface="+mn-ea"/>
            </a:rPr>
            <a:t>20123404</a:t>
          </a:r>
          <a:endParaRPr lang="en-US" altLang="ko-KR" sz="1100" b="1" dirty="0" smtClean="0">
            <a:latin typeface="+mn-ea"/>
            <a:ea typeface="+mn-ea"/>
          </a:endParaRPr>
        </a:p>
        <a:p>
          <a:pPr latinLnBrk="1"/>
          <a:r>
            <a:rPr lang="en-US" altLang="ko-KR" sz="1100" b="1" dirty="0" smtClean="0">
              <a:latin typeface="+mn-ea"/>
              <a:ea typeface="+mn-ea"/>
            </a:rPr>
            <a:t>vjungsoov@naver.com </a:t>
          </a: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200" b="1" dirty="0" smtClean="0">
            <a:latin typeface="+mn-ea"/>
            <a:ea typeface="+mn-ea"/>
          </a:endParaRP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ko-KR" altLang="en-US" sz="1400" b="1" dirty="0">
            <a:latin typeface="+mn-ea"/>
            <a:ea typeface="+mn-ea"/>
          </a:endParaRPr>
        </a:p>
      </dgm:t>
    </dgm:pt>
    <dgm:pt modelId="{1FD63019-BF45-4B4E-952A-7EC0CC1F03F6}" type="parTrans" cxnId="{A51ABACA-53ED-4C55-A3BF-58A18C8F22B2}">
      <dgm:prSet/>
      <dgm:spPr/>
      <dgm:t>
        <a:bodyPr/>
        <a:lstStyle/>
        <a:p>
          <a:pPr latinLnBrk="1"/>
          <a:endParaRPr lang="ko-KR" altLang="en-US"/>
        </a:p>
      </dgm:t>
    </dgm:pt>
    <dgm:pt modelId="{D4167FF4-9AC5-4BD8-B886-F55DCC6E6FF7}" type="sibTrans" cxnId="{A51ABACA-53ED-4C55-A3BF-58A18C8F22B2}">
      <dgm:prSet/>
      <dgm:spPr/>
      <dgm:t>
        <a:bodyPr/>
        <a:lstStyle/>
        <a:p>
          <a:pPr latinLnBrk="1"/>
          <a:endParaRPr lang="ko-KR" altLang="en-US"/>
        </a:p>
      </dgm:t>
    </dgm:pt>
    <dgm:pt modelId="{27081ED1-6F50-410B-9F25-33BB7C3BEF8A}">
      <dgm:prSet phldrT="[텍스트]" custT="1"/>
      <dgm:spPr/>
      <dgm:t>
        <a:bodyPr/>
        <a:lstStyle/>
        <a:p>
          <a:pPr latinLnBrk="1"/>
          <a:r>
            <a:rPr lang="en-US" altLang="ko-KR" sz="1400" b="1" dirty="0" smtClean="0">
              <a:latin typeface="+mn-ea"/>
              <a:ea typeface="+mn-ea"/>
            </a:rPr>
            <a:t>(</a:t>
          </a:r>
          <a:r>
            <a:rPr lang="ko-KR" altLang="en-US" sz="1400" b="1" dirty="0" smtClean="0">
              <a:latin typeface="+mn-ea"/>
              <a:ea typeface="+mn-ea"/>
            </a:rPr>
            <a:t>팀원</a:t>
          </a:r>
          <a:r>
            <a:rPr lang="en-US" altLang="ko-KR" sz="1400" b="1" dirty="0" smtClean="0">
              <a:latin typeface="+mn-ea"/>
              <a:ea typeface="+mn-ea"/>
            </a:rPr>
            <a:t>) </a:t>
          </a:r>
          <a:r>
            <a:rPr lang="ko-KR" altLang="en-US" sz="1400" b="1" dirty="0" smtClean="0">
              <a:latin typeface="+mn-ea"/>
              <a:ea typeface="+mn-ea"/>
            </a:rPr>
            <a:t>조성룡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latin typeface="+mn-ea"/>
              <a:ea typeface="+mn-ea"/>
            </a:rPr>
            <a:t>클라이언트 코드작성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r>
            <a:rPr lang="ko-KR" altLang="en-US" sz="1100" b="1" dirty="0" smtClean="0">
              <a:latin typeface="+mn-ea"/>
              <a:ea typeface="+mn-ea"/>
            </a:rPr>
            <a:t>컴퓨터공학부 </a:t>
          </a:r>
          <a:r>
            <a:rPr lang="en-US" altLang="ko-KR" sz="1100" b="1" dirty="0" smtClean="0">
              <a:latin typeface="+mn-ea"/>
              <a:ea typeface="+mn-ea"/>
            </a:rPr>
            <a:t>20123417</a:t>
          </a:r>
        </a:p>
        <a:p>
          <a:pPr latinLnBrk="1"/>
          <a:r>
            <a:rPr lang="en-US" altLang="ko-KR" sz="1100" b="1" dirty="0" smtClean="0">
              <a:latin typeface="+mn-ea"/>
              <a:ea typeface="+mn-ea"/>
            </a:rPr>
            <a:t>Josung50@naver.com</a:t>
          </a:r>
          <a:endParaRPr lang="ko-KR" altLang="en-US" sz="1400" b="1" dirty="0">
            <a:latin typeface="+mn-ea"/>
            <a:ea typeface="+mn-ea"/>
          </a:endParaRPr>
        </a:p>
      </dgm:t>
    </dgm:pt>
    <dgm:pt modelId="{4C16BE94-270D-4076-826A-E63F6509D981}" type="parTrans" cxnId="{5BF19B1F-1771-452F-88B3-CF9A59E104B8}">
      <dgm:prSet/>
      <dgm:spPr/>
      <dgm:t>
        <a:bodyPr/>
        <a:lstStyle/>
        <a:p>
          <a:pPr latinLnBrk="1"/>
          <a:endParaRPr lang="ko-KR" altLang="en-US"/>
        </a:p>
      </dgm:t>
    </dgm:pt>
    <dgm:pt modelId="{8C90C99B-C9AC-42E9-BE93-2B616387A793}" type="sibTrans" cxnId="{5BF19B1F-1771-452F-88B3-CF9A59E104B8}">
      <dgm:prSet/>
      <dgm:spPr/>
      <dgm:t>
        <a:bodyPr/>
        <a:lstStyle/>
        <a:p>
          <a:pPr latinLnBrk="1"/>
          <a:endParaRPr lang="ko-KR" altLang="en-US"/>
        </a:p>
      </dgm:t>
    </dgm:pt>
    <dgm:pt modelId="{DC493F08-CE3F-4FBA-B140-36218C38A8AD}">
      <dgm:prSet phldrT="[텍스트]" custT="1"/>
      <dgm:spPr/>
      <dgm:t>
        <a:bodyPr/>
        <a:lstStyle/>
        <a:p>
          <a:pPr latinLnBrk="1"/>
          <a:r>
            <a:rPr lang="en-US" altLang="ko-KR" sz="1400" b="1" dirty="0" smtClean="0">
              <a:latin typeface="+mn-ea"/>
              <a:ea typeface="+mn-ea"/>
            </a:rPr>
            <a:t>(</a:t>
          </a:r>
          <a:r>
            <a:rPr lang="ko-KR" altLang="en-US" sz="1400" b="1" dirty="0" smtClean="0">
              <a:latin typeface="+mn-ea"/>
              <a:ea typeface="+mn-ea"/>
            </a:rPr>
            <a:t>팀원</a:t>
          </a:r>
          <a:r>
            <a:rPr lang="en-US" altLang="ko-KR" sz="1400" b="1" dirty="0" smtClean="0">
              <a:latin typeface="+mn-ea"/>
              <a:ea typeface="+mn-ea"/>
            </a:rPr>
            <a:t>) </a:t>
          </a:r>
          <a:r>
            <a:rPr lang="ko-KR" altLang="en-US" sz="1400" b="1" dirty="0" smtClean="0">
              <a:latin typeface="+mn-ea"/>
              <a:ea typeface="+mn-ea"/>
            </a:rPr>
            <a:t>김기원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r>
            <a:rPr lang="en-US" altLang="ko-KR" sz="1400" b="1" dirty="0" smtClean="0">
              <a:latin typeface="+mn-ea"/>
              <a:ea typeface="+mn-ea"/>
            </a:rPr>
            <a:t>UI </a:t>
          </a:r>
          <a:r>
            <a:rPr lang="ko-KR" altLang="en-US" sz="1400" b="1" dirty="0" smtClean="0">
              <a:latin typeface="+mn-ea"/>
              <a:ea typeface="+mn-ea"/>
            </a:rPr>
            <a:t>스토리보드 작성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r>
            <a:rPr lang="en-US" altLang="ko-KR" sz="1400" b="1" dirty="0" smtClean="0">
              <a:latin typeface="+mn-ea"/>
              <a:ea typeface="+mn-ea"/>
            </a:rPr>
            <a:t>UI </a:t>
          </a:r>
          <a:r>
            <a:rPr lang="ko-KR" altLang="en-US" sz="1400" b="1" dirty="0" smtClean="0">
              <a:latin typeface="+mn-ea"/>
              <a:ea typeface="+mn-ea"/>
            </a:rPr>
            <a:t>제작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400" b="1" dirty="0" smtClean="0">
            <a:latin typeface="+mn-ea"/>
            <a:ea typeface="+mn-ea"/>
          </a:endParaRPr>
        </a:p>
        <a:p>
          <a:pPr latinLnBrk="1"/>
          <a:r>
            <a:rPr lang="ko-KR" altLang="en-US" sz="1100" b="1" dirty="0" smtClean="0">
              <a:latin typeface="+mn-ea"/>
              <a:ea typeface="+mn-ea"/>
            </a:rPr>
            <a:t>컴퓨터공학부 </a:t>
          </a:r>
          <a:r>
            <a:rPr lang="en-US" altLang="ko-KR" sz="1100" b="1" dirty="0" smtClean="0">
              <a:latin typeface="+mn-ea"/>
              <a:ea typeface="+mn-ea"/>
            </a:rPr>
            <a:t>20123336</a:t>
          </a:r>
        </a:p>
        <a:p>
          <a:pPr latinLnBrk="1"/>
          <a:r>
            <a:rPr lang="en-US" altLang="ko-KR" sz="1100" b="1" dirty="0" smtClean="0">
              <a:latin typeface="+mn-ea"/>
              <a:ea typeface="+mn-ea"/>
            </a:rPr>
            <a:t>mnblkjpoiuh@naver.com</a:t>
          </a:r>
          <a:endParaRPr lang="ko-KR" altLang="en-US" sz="1100" b="1" dirty="0">
            <a:latin typeface="+mn-ea"/>
            <a:ea typeface="+mn-ea"/>
          </a:endParaRPr>
        </a:p>
      </dgm:t>
    </dgm:pt>
    <dgm:pt modelId="{A54E3412-F5E2-4823-BF2E-96266EC4B7D3}" type="parTrans" cxnId="{C267A405-2CAC-44C4-9A79-394CABB88B1D}">
      <dgm:prSet/>
      <dgm:spPr/>
      <dgm:t>
        <a:bodyPr/>
        <a:lstStyle/>
        <a:p>
          <a:pPr latinLnBrk="1"/>
          <a:endParaRPr lang="ko-KR" altLang="en-US"/>
        </a:p>
      </dgm:t>
    </dgm:pt>
    <dgm:pt modelId="{EE7272CC-F2A3-40D4-BC64-BD2689F280BD}" type="sibTrans" cxnId="{C267A405-2CAC-44C4-9A79-394CABB88B1D}">
      <dgm:prSet/>
      <dgm:spPr/>
      <dgm:t>
        <a:bodyPr/>
        <a:lstStyle/>
        <a:p>
          <a:pPr latinLnBrk="1"/>
          <a:endParaRPr lang="ko-KR" altLang="en-US"/>
        </a:p>
      </dgm:t>
    </dgm:pt>
    <dgm:pt modelId="{D29F396C-96DB-4C32-B55E-B26AF343B47F}">
      <dgm:prSet custT="1"/>
      <dgm:spPr/>
      <dgm:t>
        <a:bodyPr/>
        <a:lstStyle/>
        <a:p>
          <a:pPr latinLnBrk="1"/>
          <a:r>
            <a:rPr lang="en-US" altLang="ko-KR" sz="1400" b="1" dirty="0" smtClean="0">
              <a:latin typeface="+mn-ea"/>
              <a:ea typeface="+mn-ea"/>
            </a:rPr>
            <a:t>(</a:t>
          </a:r>
          <a:r>
            <a:rPr lang="ko-KR" altLang="en-US" sz="1400" b="1" dirty="0" smtClean="0">
              <a:latin typeface="+mn-ea"/>
              <a:ea typeface="+mn-ea"/>
            </a:rPr>
            <a:t>팀원</a:t>
          </a:r>
          <a:r>
            <a:rPr lang="en-US" altLang="ko-KR" sz="1400" b="1" dirty="0" smtClean="0">
              <a:latin typeface="+mn-ea"/>
              <a:ea typeface="+mn-ea"/>
            </a:rPr>
            <a:t>) </a:t>
          </a:r>
          <a:r>
            <a:rPr lang="ko-KR" altLang="en-US" sz="1400" b="1" dirty="0" smtClean="0">
              <a:latin typeface="+mn-ea"/>
              <a:ea typeface="+mn-ea"/>
            </a:rPr>
            <a:t>최여진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latin typeface="+mn-ea"/>
              <a:ea typeface="+mn-ea"/>
            </a:rPr>
            <a:t>서버 코드 작성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/>
          <a:endParaRPr lang="en-US" altLang="ko-KR" sz="1100" b="1" dirty="0" smtClean="0">
            <a:latin typeface="+mn-ea"/>
            <a:ea typeface="+mn-ea"/>
          </a:endParaRPr>
        </a:p>
        <a:p>
          <a:pPr latinLnBrk="1"/>
          <a:r>
            <a:rPr lang="ko-KR" altLang="en-US" sz="1100" b="1" dirty="0" smtClean="0">
              <a:latin typeface="+mn-ea"/>
              <a:ea typeface="+mn-ea"/>
            </a:rPr>
            <a:t>컴퓨터공학부 </a:t>
          </a:r>
          <a:r>
            <a:rPr lang="en-US" altLang="ko-KR" sz="1100" b="1" dirty="0" smtClean="0">
              <a:latin typeface="+mn-ea"/>
              <a:ea typeface="+mn-ea"/>
            </a:rPr>
            <a:t>20123422</a:t>
          </a:r>
        </a:p>
        <a:p>
          <a:pPr latinLnBrk="1"/>
          <a:r>
            <a:rPr lang="en-US" altLang="ko-KR" sz="1100" b="1" dirty="0" smtClean="0">
              <a:latin typeface="+mn-ea"/>
              <a:ea typeface="+mn-ea"/>
            </a:rPr>
            <a:t>wooba93@hanmail.net</a:t>
          </a:r>
          <a:endParaRPr lang="ko-KR" altLang="en-US" sz="1400" b="1" dirty="0">
            <a:latin typeface="+mn-ea"/>
            <a:ea typeface="+mn-ea"/>
          </a:endParaRPr>
        </a:p>
      </dgm:t>
    </dgm:pt>
    <dgm:pt modelId="{171ED6E6-DA19-4652-9969-7B3326C18905}" type="parTrans" cxnId="{FE9DE5C4-11FA-4CF7-B5EF-14B5D8A67B7E}">
      <dgm:prSet/>
      <dgm:spPr/>
      <dgm:t>
        <a:bodyPr/>
        <a:lstStyle/>
        <a:p>
          <a:pPr latinLnBrk="1"/>
          <a:endParaRPr lang="ko-KR" altLang="en-US"/>
        </a:p>
      </dgm:t>
    </dgm:pt>
    <dgm:pt modelId="{D98A647B-9D25-40A6-BEC3-0E4E9F4E057F}" type="sibTrans" cxnId="{FE9DE5C4-11FA-4CF7-B5EF-14B5D8A67B7E}">
      <dgm:prSet/>
      <dgm:spPr/>
      <dgm:t>
        <a:bodyPr/>
        <a:lstStyle/>
        <a:p>
          <a:pPr latinLnBrk="1"/>
          <a:endParaRPr lang="ko-KR" altLang="en-US"/>
        </a:p>
      </dgm:t>
    </dgm:pt>
    <dgm:pt modelId="{D86977A1-E073-491C-A714-123572E08F27}" type="pres">
      <dgm:prSet presAssocID="{67F2D646-BB41-433D-B5EF-4F591BFD78F7}" presName="Name0" presStyleCnt="0">
        <dgm:presLayoutVars>
          <dgm:dir/>
          <dgm:resizeHandles val="exact"/>
        </dgm:presLayoutVars>
      </dgm:prSet>
      <dgm:spPr/>
    </dgm:pt>
    <dgm:pt modelId="{15314111-543E-4ED7-8DD1-182D301A01BD}" type="pres">
      <dgm:prSet presAssocID="{67F2D646-BB41-433D-B5EF-4F591BFD78F7}" presName="bkgdShp" presStyleLbl="alignAccFollowNode1" presStyleIdx="0" presStyleCnt="1" custLinFactNeighborX="13187" custLinFactNeighborY="-3419"/>
      <dgm:spPr/>
    </dgm:pt>
    <dgm:pt modelId="{74A797B2-9059-428F-96CC-8B4EE94E391A}" type="pres">
      <dgm:prSet presAssocID="{67F2D646-BB41-433D-B5EF-4F591BFD78F7}" presName="linComp" presStyleCnt="0"/>
      <dgm:spPr/>
    </dgm:pt>
    <dgm:pt modelId="{AC7E6C24-58AA-4FB8-B192-CFA1D5906911}" type="pres">
      <dgm:prSet presAssocID="{A6A4964D-8DD1-4A07-A39D-71AA9DF511A7}" presName="compNode" presStyleCnt="0"/>
      <dgm:spPr/>
    </dgm:pt>
    <dgm:pt modelId="{0F1117BA-FBBF-46E1-AA10-763BFF9EAE63}" type="pres">
      <dgm:prSet presAssocID="{A6A4964D-8DD1-4A07-A39D-71AA9DF511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504783-3B63-4F03-A79C-0602CB8179B5}" type="pres">
      <dgm:prSet presAssocID="{A6A4964D-8DD1-4A07-A39D-71AA9DF511A7}" presName="invisiNode" presStyleLbl="node1" presStyleIdx="0" presStyleCnt="4"/>
      <dgm:spPr/>
    </dgm:pt>
    <dgm:pt modelId="{579FEEA5-6186-4C0D-AA1E-AE1747B48763}" type="pres">
      <dgm:prSet presAssocID="{A6A4964D-8DD1-4A07-A39D-71AA9DF511A7}" presName="imagNode" presStyleLbl="fgImgPlace1" presStyleIdx="0" presStyleCnt="4" custScaleX="6945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E7F7B6D-2E81-4780-A96C-5FB82587F5D8}" type="pres">
      <dgm:prSet presAssocID="{D4167FF4-9AC5-4BD8-B886-F55DCC6E6FF7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C401032-9F08-4E20-A2C0-4C30EE5A7CBF}" type="pres">
      <dgm:prSet presAssocID="{27081ED1-6F50-410B-9F25-33BB7C3BEF8A}" presName="compNode" presStyleCnt="0"/>
      <dgm:spPr/>
    </dgm:pt>
    <dgm:pt modelId="{C01C3BA6-0FB7-489B-8D0F-B78C0B4132A7}" type="pres">
      <dgm:prSet presAssocID="{27081ED1-6F50-410B-9F25-33BB7C3BEF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96F524-4544-41D0-8639-91D61C04725C}" type="pres">
      <dgm:prSet presAssocID="{27081ED1-6F50-410B-9F25-33BB7C3BEF8A}" presName="invisiNode" presStyleLbl="node1" presStyleIdx="1" presStyleCnt="4"/>
      <dgm:spPr/>
    </dgm:pt>
    <dgm:pt modelId="{C9A2BDDE-9591-44CA-91D9-14A4CE9C7FAE}" type="pres">
      <dgm:prSet presAssocID="{27081ED1-6F50-410B-9F25-33BB7C3BEF8A}" presName="imagNode" presStyleLbl="fgImgPlace1" presStyleIdx="1" presStyleCnt="4" custScaleX="6070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98AF5967-C63B-4855-8E6C-EE91FF3453E8}" type="pres">
      <dgm:prSet presAssocID="{8C90C99B-C9AC-42E9-BE93-2B616387A793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BA3D761-A835-46FE-9035-8FF44C7D516C}" type="pres">
      <dgm:prSet presAssocID="{DC493F08-CE3F-4FBA-B140-36218C38A8AD}" presName="compNode" presStyleCnt="0"/>
      <dgm:spPr/>
    </dgm:pt>
    <dgm:pt modelId="{C4A337D3-1E17-4E9E-8A60-5FF4108376A8}" type="pres">
      <dgm:prSet presAssocID="{DC493F08-CE3F-4FBA-B140-36218C38A8A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D6EAA8-C536-4FE1-9E8A-2FA5FB796967}" type="pres">
      <dgm:prSet presAssocID="{DC493F08-CE3F-4FBA-B140-36218C38A8AD}" presName="invisiNode" presStyleLbl="node1" presStyleIdx="2" presStyleCnt="4"/>
      <dgm:spPr/>
    </dgm:pt>
    <dgm:pt modelId="{4A3B1719-24DF-448A-9813-0CBF813725FB}" type="pres">
      <dgm:prSet presAssocID="{DC493F08-CE3F-4FBA-B140-36218C38A8AD}" presName="imagNode" presStyleLbl="fgImgPlace1" presStyleIdx="2" presStyleCnt="4" custScaleX="5366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06AE66E-10CD-4092-BF7D-3FFEADEA7315}" type="pres">
      <dgm:prSet presAssocID="{EE7272CC-F2A3-40D4-BC64-BD2689F280BD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8E9DA50-314A-4A63-9593-089CC930E2F3}" type="pres">
      <dgm:prSet presAssocID="{D29F396C-96DB-4C32-B55E-B26AF343B47F}" presName="compNode" presStyleCnt="0"/>
      <dgm:spPr/>
    </dgm:pt>
    <dgm:pt modelId="{28621B42-BF11-4FB6-8D32-27572403803E}" type="pres">
      <dgm:prSet presAssocID="{D29F396C-96DB-4C32-B55E-B26AF343B47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EA096D-55C0-47D7-A2C9-3BF7E03E4362}" type="pres">
      <dgm:prSet presAssocID="{D29F396C-96DB-4C32-B55E-B26AF343B47F}" presName="invisiNode" presStyleLbl="node1" presStyleIdx="3" presStyleCnt="4"/>
      <dgm:spPr/>
    </dgm:pt>
    <dgm:pt modelId="{FC5E3FB8-B43C-42FE-82F4-31F8CAE98939}" type="pres">
      <dgm:prSet presAssocID="{D29F396C-96DB-4C32-B55E-B26AF343B47F}" presName="imagNode" presStyleLbl="fgImgPlace1" presStyleIdx="3" presStyleCnt="4" custScaleX="5537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C267A405-2CAC-44C4-9A79-394CABB88B1D}" srcId="{67F2D646-BB41-433D-B5EF-4F591BFD78F7}" destId="{DC493F08-CE3F-4FBA-B140-36218C38A8AD}" srcOrd="2" destOrd="0" parTransId="{A54E3412-F5E2-4823-BF2E-96266EC4B7D3}" sibTransId="{EE7272CC-F2A3-40D4-BC64-BD2689F280BD}"/>
    <dgm:cxn modelId="{A51ABACA-53ED-4C55-A3BF-58A18C8F22B2}" srcId="{67F2D646-BB41-433D-B5EF-4F591BFD78F7}" destId="{A6A4964D-8DD1-4A07-A39D-71AA9DF511A7}" srcOrd="0" destOrd="0" parTransId="{1FD63019-BF45-4B4E-952A-7EC0CC1F03F6}" sibTransId="{D4167FF4-9AC5-4BD8-B886-F55DCC6E6FF7}"/>
    <dgm:cxn modelId="{77B86418-EF8C-4391-BB07-C237CEB99B0B}" type="presOf" srcId="{D4167FF4-9AC5-4BD8-B886-F55DCC6E6FF7}" destId="{4E7F7B6D-2E81-4780-A96C-5FB82587F5D8}" srcOrd="0" destOrd="0" presId="urn:microsoft.com/office/officeart/2005/8/layout/pList2#1"/>
    <dgm:cxn modelId="{5EFBD2AF-F887-476B-B46F-961F6AB3E988}" type="presOf" srcId="{EE7272CC-F2A3-40D4-BC64-BD2689F280BD}" destId="{C06AE66E-10CD-4092-BF7D-3FFEADEA7315}" srcOrd="0" destOrd="0" presId="urn:microsoft.com/office/officeart/2005/8/layout/pList2#1"/>
    <dgm:cxn modelId="{4B71521E-D2E9-4540-86F8-80C1B097C5A1}" type="presOf" srcId="{8C90C99B-C9AC-42E9-BE93-2B616387A793}" destId="{98AF5967-C63B-4855-8E6C-EE91FF3453E8}" srcOrd="0" destOrd="0" presId="urn:microsoft.com/office/officeart/2005/8/layout/pList2#1"/>
    <dgm:cxn modelId="{6E5D7EA9-7AF9-490F-A230-97A275E800EE}" type="presOf" srcId="{D29F396C-96DB-4C32-B55E-B26AF343B47F}" destId="{28621B42-BF11-4FB6-8D32-27572403803E}" srcOrd="0" destOrd="0" presId="urn:microsoft.com/office/officeart/2005/8/layout/pList2#1"/>
    <dgm:cxn modelId="{FE9DE5C4-11FA-4CF7-B5EF-14B5D8A67B7E}" srcId="{67F2D646-BB41-433D-B5EF-4F591BFD78F7}" destId="{D29F396C-96DB-4C32-B55E-B26AF343B47F}" srcOrd="3" destOrd="0" parTransId="{171ED6E6-DA19-4652-9969-7B3326C18905}" sibTransId="{D98A647B-9D25-40A6-BEC3-0E4E9F4E057F}"/>
    <dgm:cxn modelId="{696BE431-7411-40D3-A53C-B865C7C881BA}" type="presOf" srcId="{27081ED1-6F50-410B-9F25-33BB7C3BEF8A}" destId="{C01C3BA6-0FB7-489B-8D0F-B78C0B4132A7}" srcOrd="0" destOrd="0" presId="urn:microsoft.com/office/officeart/2005/8/layout/pList2#1"/>
    <dgm:cxn modelId="{71CB1FF9-66DA-41AB-B40C-D5ACA292AAAA}" type="presOf" srcId="{67F2D646-BB41-433D-B5EF-4F591BFD78F7}" destId="{D86977A1-E073-491C-A714-123572E08F27}" srcOrd="0" destOrd="0" presId="urn:microsoft.com/office/officeart/2005/8/layout/pList2#1"/>
    <dgm:cxn modelId="{5BF19B1F-1771-452F-88B3-CF9A59E104B8}" srcId="{67F2D646-BB41-433D-B5EF-4F591BFD78F7}" destId="{27081ED1-6F50-410B-9F25-33BB7C3BEF8A}" srcOrd="1" destOrd="0" parTransId="{4C16BE94-270D-4076-826A-E63F6509D981}" sibTransId="{8C90C99B-C9AC-42E9-BE93-2B616387A793}"/>
    <dgm:cxn modelId="{6223DA57-4C6B-4444-9D76-4F22F3109829}" type="presOf" srcId="{A6A4964D-8DD1-4A07-A39D-71AA9DF511A7}" destId="{0F1117BA-FBBF-46E1-AA10-763BFF9EAE63}" srcOrd="0" destOrd="0" presId="urn:microsoft.com/office/officeart/2005/8/layout/pList2#1"/>
    <dgm:cxn modelId="{9F81EF7B-98B7-481D-ACB8-5F4A7A2753C8}" type="presOf" srcId="{DC493F08-CE3F-4FBA-B140-36218C38A8AD}" destId="{C4A337D3-1E17-4E9E-8A60-5FF4108376A8}" srcOrd="0" destOrd="0" presId="urn:microsoft.com/office/officeart/2005/8/layout/pList2#1"/>
    <dgm:cxn modelId="{C6591E87-E9B2-4C53-98E7-FF9C69F66F9D}" type="presParOf" srcId="{D86977A1-E073-491C-A714-123572E08F27}" destId="{15314111-543E-4ED7-8DD1-182D301A01BD}" srcOrd="0" destOrd="0" presId="urn:microsoft.com/office/officeart/2005/8/layout/pList2#1"/>
    <dgm:cxn modelId="{40EB27F3-90AB-4328-BFF9-3E8AF6AE5CF5}" type="presParOf" srcId="{D86977A1-E073-491C-A714-123572E08F27}" destId="{74A797B2-9059-428F-96CC-8B4EE94E391A}" srcOrd="1" destOrd="0" presId="urn:microsoft.com/office/officeart/2005/8/layout/pList2#1"/>
    <dgm:cxn modelId="{7A8D6864-AF27-4435-9970-0CB39AD0A6DC}" type="presParOf" srcId="{74A797B2-9059-428F-96CC-8B4EE94E391A}" destId="{AC7E6C24-58AA-4FB8-B192-CFA1D5906911}" srcOrd="0" destOrd="0" presId="urn:microsoft.com/office/officeart/2005/8/layout/pList2#1"/>
    <dgm:cxn modelId="{2BFC2287-65D1-4452-B0B0-717F41510091}" type="presParOf" srcId="{AC7E6C24-58AA-4FB8-B192-CFA1D5906911}" destId="{0F1117BA-FBBF-46E1-AA10-763BFF9EAE63}" srcOrd="0" destOrd="0" presId="urn:microsoft.com/office/officeart/2005/8/layout/pList2#1"/>
    <dgm:cxn modelId="{94DE937C-2C7B-4AB5-9591-A503C54FB68B}" type="presParOf" srcId="{AC7E6C24-58AA-4FB8-B192-CFA1D5906911}" destId="{C3504783-3B63-4F03-A79C-0602CB8179B5}" srcOrd="1" destOrd="0" presId="urn:microsoft.com/office/officeart/2005/8/layout/pList2#1"/>
    <dgm:cxn modelId="{0964BE81-630C-4ECD-B79F-087FC5E4F0AD}" type="presParOf" srcId="{AC7E6C24-58AA-4FB8-B192-CFA1D5906911}" destId="{579FEEA5-6186-4C0D-AA1E-AE1747B48763}" srcOrd="2" destOrd="0" presId="urn:microsoft.com/office/officeart/2005/8/layout/pList2#1"/>
    <dgm:cxn modelId="{99F3FDBA-83DD-4ACF-A154-015FD6BF0547}" type="presParOf" srcId="{74A797B2-9059-428F-96CC-8B4EE94E391A}" destId="{4E7F7B6D-2E81-4780-A96C-5FB82587F5D8}" srcOrd="1" destOrd="0" presId="urn:microsoft.com/office/officeart/2005/8/layout/pList2#1"/>
    <dgm:cxn modelId="{AAD66242-DB64-42E5-978C-88D5B1592695}" type="presParOf" srcId="{74A797B2-9059-428F-96CC-8B4EE94E391A}" destId="{AC401032-9F08-4E20-A2C0-4C30EE5A7CBF}" srcOrd="2" destOrd="0" presId="urn:microsoft.com/office/officeart/2005/8/layout/pList2#1"/>
    <dgm:cxn modelId="{38A4C096-6FE7-4F08-B565-131B9CB161D5}" type="presParOf" srcId="{AC401032-9F08-4E20-A2C0-4C30EE5A7CBF}" destId="{C01C3BA6-0FB7-489B-8D0F-B78C0B4132A7}" srcOrd="0" destOrd="0" presId="urn:microsoft.com/office/officeart/2005/8/layout/pList2#1"/>
    <dgm:cxn modelId="{FF0FB017-B203-4102-B427-2027A35AD2D7}" type="presParOf" srcId="{AC401032-9F08-4E20-A2C0-4C30EE5A7CBF}" destId="{A596F524-4544-41D0-8639-91D61C04725C}" srcOrd="1" destOrd="0" presId="urn:microsoft.com/office/officeart/2005/8/layout/pList2#1"/>
    <dgm:cxn modelId="{E4AEFCB2-FEDD-4A46-8843-669063462825}" type="presParOf" srcId="{AC401032-9F08-4E20-A2C0-4C30EE5A7CBF}" destId="{C9A2BDDE-9591-44CA-91D9-14A4CE9C7FAE}" srcOrd="2" destOrd="0" presId="urn:microsoft.com/office/officeart/2005/8/layout/pList2#1"/>
    <dgm:cxn modelId="{2DB81AA9-9D45-4594-88FC-2ADF48FA9B7C}" type="presParOf" srcId="{74A797B2-9059-428F-96CC-8B4EE94E391A}" destId="{98AF5967-C63B-4855-8E6C-EE91FF3453E8}" srcOrd="3" destOrd="0" presId="urn:microsoft.com/office/officeart/2005/8/layout/pList2#1"/>
    <dgm:cxn modelId="{A637777B-4005-4BC6-B38A-893708591819}" type="presParOf" srcId="{74A797B2-9059-428F-96CC-8B4EE94E391A}" destId="{0BA3D761-A835-46FE-9035-8FF44C7D516C}" srcOrd="4" destOrd="0" presId="urn:microsoft.com/office/officeart/2005/8/layout/pList2#1"/>
    <dgm:cxn modelId="{D0737835-4225-4258-9470-F9F681687FC8}" type="presParOf" srcId="{0BA3D761-A835-46FE-9035-8FF44C7D516C}" destId="{C4A337D3-1E17-4E9E-8A60-5FF4108376A8}" srcOrd="0" destOrd="0" presId="urn:microsoft.com/office/officeart/2005/8/layout/pList2#1"/>
    <dgm:cxn modelId="{22044F7F-9650-4C06-8CE7-2CD9833F705E}" type="presParOf" srcId="{0BA3D761-A835-46FE-9035-8FF44C7D516C}" destId="{1BD6EAA8-C536-4FE1-9E8A-2FA5FB796967}" srcOrd="1" destOrd="0" presId="urn:microsoft.com/office/officeart/2005/8/layout/pList2#1"/>
    <dgm:cxn modelId="{D47F20E0-A983-4276-99B4-DF89C8C93EF7}" type="presParOf" srcId="{0BA3D761-A835-46FE-9035-8FF44C7D516C}" destId="{4A3B1719-24DF-448A-9813-0CBF813725FB}" srcOrd="2" destOrd="0" presId="urn:microsoft.com/office/officeart/2005/8/layout/pList2#1"/>
    <dgm:cxn modelId="{666B7730-7921-4F2E-95E5-77E2514D3DCB}" type="presParOf" srcId="{74A797B2-9059-428F-96CC-8B4EE94E391A}" destId="{C06AE66E-10CD-4092-BF7D-3FFEADEA7315}" srcOrd="5" destOrd="0" presId="urn:microsoft.com/office/officeart/2005/8/layout/pList2#1"/>
    <dgm:cxn modelId="{829ACC5E-9AAC-4482-B1CD-F490D1CF8C5E}" type="presParOf" srcId="{74A797B2-9059-428F-96CC-8B4EE94E391A}" destId="{D8E9DA50-314A-4A63-9593-089CC930E2F3}" srcOrd="6" destOrd="0" presId="urn:microsoft.com/office/officeart/2005/8/layout/pList2#1"/>
    <dgm:cxn modelId="{779F4F8A-CEE0-4F83-A323-17A5F3AD283A}" type="presParOf" srcId="{D8E9DA50-314A-4A63-9593-089CC930E2F3}" destId="{28621B42-BF11-4FB6-8D32-27572403803E}" srcOrd="0" destOrd="0" presId="urn:microsoft.com/office/officeart/2005/8/layout/pList2#1"/>
    <dgm:cxn modelId="{B3D2BF88-46D3-411D-AA05-EFC0365F53AF}" type="presParOf" srcId="{D8E9DA50-314A-4A63-9593-089CC930E2F3}" destId="{37EA096D-55C0-47D7-A2C9-3BF7E03E4362}" srcOrd="1" destOrd="0" presId="urn:microsoft.com/office/officeart/2005/8/layout/pList2#1"/>
    <dgm:cxn modelId="{3F496895-648E-4AE8-805D-AA7FD901031B}" type="presParOf" srcId="{D8E9DA50-314A-4A63-9593-089CC930E2F3}" destId="{FC5E3FB8-B43C-42FE-82F4-31F8CAE98939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5314111-543E-4ED7-8DD1-182D301A01BD}">
      <dsp:nvSpPr>
        <dsp:cNvPr id="0" name=""/>
        <dsp:cNvSpPr/>
      </dsp:nvSpPr>
      <dsp:spPr>
        <a:xfrm>
          <a:off x="0" y="0"/>
          <a:ext cx="9361040" cy="21062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FEEA5-6186-4C0D-AA1E-AE1747B48763}">
      <dsp:nvSpPr>
        <dsp:cNvPr id="0" name=""/>
        <dsp:cNvSpPr/>
      </dsp:nvSpPr>
      <dsp:spPr>
        <a:xfrm>
          <a:off x="595757" y="280831"/>
          <a:ext cx="1420471" cy="15445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117BA-FBBF-46E1-AA10-763BFF9EAE63}">
      <dsp:nvSpPr>
        <dsp:cNvPr id="0" name=""/>
        <dsp:cNvSpPr/>
      </dsp:nvSpPr>
      <dsp:spPr>
        <a:xfrm rot="10800000">
          <a:off x="283409" y="2106234"/>
          <a:ext cx="2045167" cy="25742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(</a:t>
          </a:r>
          <a:r>
            <a:rPr lang="ko-KR" altLang="en-US" sz="1400" b="1" kern="1200" dirty="0" smtClean="0">
              <a:latin typeface="+mn-ea"/>
              <a:ea typeface="+mn-ea"/>
            </a:rPr>
            <a:t>팀장</a:t>
          </a:r>
          <a:r>
            <a:rPr lang="en-US" altLang="ko-KR" sz="1400" b="1" kern="1200" dirty="0" smtClean="0">
              <a:latin typeface="+mn-ea"/>
              <a:ea typeface="+mn-ea"/>
            </a:rPr>
            <a:t>) </a:t>
          </a:r>
          <a:r>
            <a:rPr lang="ko-KR" altLang="en-US" sz="1400" b="1" kern="1200" dirty="0" smtClean="0">
              <a:latin typeface="+mn-ea"/>
              <a:ea typeface="+mn-ea"/>
            </a:rPr>
            <a:t>이정수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UI </a:t>
          </a:r>
          <a:r>
            <a:rPr lang="ko-KR" altLang="en-US" sz="1400" b="1" kern="1200" dirty="0" smtClean="0">
              <a:latin typeface="+mn-ea"/>
              <a:ea typeface="+mn-ea"/>
            </a:rPr>
            <a:t>스토리보드 작성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UI </a:t>
          </a:r>
          <a:r>
            <a:rPr lang="ko-KR" altLang="en-US" sz="1400" b="1" kern="1200" dirty="0" smtClean="0">
              <a:latin typeface="+mn-ea"/>
              <a:ea typeface="+mn-ea"/>
            </a:rPr>
            <a:t>제작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컴퓨터공학부 </a:t>
          </a:r>
          <a:r>
            <a:rPr lang="en-US" altLang="en-US" sz="1100" b="1" kern="1200" dirty="0" smtClean="0">
              <a:latin typeface="+mn-ea"/>
              <a:ea typeface="+mn-ea"/>
            </a:rPr>
            <a:t>20123404</a:t>
          </a: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>
              <a:latin typeface="+mn-ea"/>
              <a:ea typeface="+mn-ea"/>
            </a:rPr>
            <a:t>vjungsoov@naver.com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2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latin typeface="+mn-ea"/>
            <a:ea typeface="+mn-ea"/>
          </a:endParaRPr>
        </a:p>
      </dsp:txBody>
      <dsp:txXfrm rot="10800000">
        <a:off x="283409" y="2106234"/>
        <a:ext cx="2045167" cy="2574286"/>
      </dsp:txXfrm>
    </dsp:sp>
    <dsp:sp modelId="{C9A2BDDE-9591-44CA-91D9-14A4CE9C7FAE}">
      <dsp:nvSpPr>
        <dsp:cNvPr id="0" name=""/>
        <dsp:cNvSpPr/>
      </dsp:nvSpPr>
      <dsp:spPr>
        <a:xfrm>
          <a:off x="2934887" y="280831"/>
          <a:ext cx="1241580" cy="15445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C3BA6-0FB7-489B-8D0F-B78C0B4132A7}">
      <dsp:nvSpPr>
        <dsp:cNvPr id="0" name=""/>
        <dsp:cNvSpPr/>
      </dsp:nvSpPr>
      <dsp:spPr>
        <a:xfrm rot="10800000">
          <a:off x="2533093" y="2106234"/>
          <a:ext cx="2045167" cy="25742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(</a:t>
          </a:r>
          <a:r>
            <a:rPr lang="ko-KR" altLang="en-US" sz="1400" b="1" kern="1200" dirty="0" smtClean="0">
              <a:latin typeface="+mn-ea"/>
              <a:ea typeface="+mn-ea"/>
            </a:rPr>
            <a:t>팀원</a:t>
          </a:r>
          <a:r>
            <a:rPr lang="en-US" altLang="ko-KR" sz="1400" b="1" kern="1200" dirty="0" smtClean="0">
              <a:latin typeface="+mn-ea"/>
              <a:ea typeface="+mn-ea"/>
            </a:rPr>
            <a:t>) </a:t>
          </a:r>
          <a:r>
            <a:rPr lang="ko-KR" altLang="en-US" sz="1400" b="1" kern="1200" dirty="0" smtClean="0">
              <a:latin typeface="+mn-ea"/>
              <a:ea typeface="+mn-ea"/>
            </a:rPr>
            <a:t>조성룡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+mn-ea"/>
              <a:ea typeface="+mn-ea"/>
            </a:rPr>
            <a:t>클라이언트 코드작성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컴퓨터공학부 </a:t>
          </a:r>
          <a:r>
            <a:rPr lang="en-US" altLang="ko-KR" sz="1100" b="1" kern="1200" dirty="0" smtClean="0">
              <a:latin typeface="+mn-ea"/>
              <a:ea typeface="+mn-ea"/>
            </a:rPr>
            <a:t>20123417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>
              <a:latin typeface="+mn-ea"/>
              <a:ea typeface="+mn-ea"/>
            </a:rPr>
            <a:t>Josung50@naver.com</a:t>
          </a:r>
          <a:endParaRPr lang="ko-KR" altLang="en-US" sz="1400" b="1" kern="1200" dirty="0">
            <a:latin typeface="+mn-ea"/>
            <a:ea typeface="+mn-ea"/>
          </a:endParaRPr>
        </a:p>
      </dsp:txBody>
      <dsp:txXfrm rot="10800000">
        <a:off x="2533093" y="2106234"/>
        <a:ext cx="2045167" cy="2574286"/>
      </dsp:txXfrm>
    </dsp:sp>
    <dsp:sp modelId="{4A3B1719-24DF-448A-9813-0CBF813725FB}">
      <dsp:nvSpPr>
        <dsp:cNvPr id="0" name=""/>
        <dsp:cNvSpPr/>
      </dsp:nvSpPr>
      <dsp:spPr>
        <a:xfrm>
          <a:off x="5256582" y="280831"/>
          <a:ext cx="1097559" cy="15445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337D3-1E17-4E9E-8A60-5FF4108376A8}">
      <dsp:nvSpPr>
        <dsp:cNvPr id="0" name=""/>
        <dsp:cNvSpPr/>
      </dsp:nvSpPr>
      <dsp:spPr>
        <a:xfrm rot="10800000">
          <a:off x="4782778" y="2106234"/>
          <a:ext cx="2045167" cy="25742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(</a:t>
          </a:r>
          <a:r>
            <a:rPr lang="ko-KR" altLang="en-US" sz="1400" b="1" kern="1200" dirty="0" smtClean="0">
              <a:latin typeface="+mn-ea"/>
              <a:ea typeface="+mn-ea"/>
            </a:rPr>
            <a:t>팀원</a:t>
          </a:r>
          <a:r>
            <a:rPr lang="en-US" altLang="ko-KR" sz="1400" b="1" kern="1200" dirty="0" smtClean="0">
              <a:latin typeface="+mn-ea"/>
              <a:ea typeface="+mn-ea"/>
            </a:rPr>
            <a:t>) </a:t>
          </a:r>
          <a:r>
            <a:rPr lang="ko-KR" altLang="en-US" sz="1400" b="1" kern="1200" dirty="0" smtClean="0">
              <a:latin typeface="+mn-ea"/>
              <a:ea typeface="+mn-ea"/>
            </a:rPr>
            <a:t>김기원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UI </a:t>
          </a:r>
          <a:r>
            <a:rPr lang="ko-KR" altLang="en-US" sz="1400" b="1" kern="1200" dirty="0" smtClean="0">
              <a:latin typeface="+mn-ea"/>
              <a:ea typeface="+mn-ea"/>
            </a:rPr>
            <a:t>스토리보드 작성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UI </a:t>
          </a:r>
          <a:r>
            <a:rPr lang="ko-KR" altLang="en-US" sz="1400" b="1" kern="1200" dirty="0" smtClean="0">
              <a:latin typeface="+mn-ea"/>
              <a:ea typeface="+mn-ea"/>
            </a:rPr>
            <a:t>제작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컴퓨터공학부 </a:t>
          </a:r>
          <a:r>
            <a:rPr lang="en-US" altLang="ko-KR" sz="1100" b="1" kern="1200" dirty="0" smtClean="0">
              <a:latin typeface="+mn-ea"/>
              <a:ea typeface="+mn-ea"/>
            </a:rPr>
            <a:t>20123336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>
              <a:latin typeface="+mn-ea"/>
              <a:ea typeface="+mn-ea"/>
            </a:rPr>
            <a:t>mnblkjpoiuh@naver.com</a:t>
          </a:r>
          <a:endParaRPr lang="ko-KR" altLang="en-US" sz="1100" b="1" kern="1200" dirty="0">
            <a:latin typeface="+mn-ea"/>
            <a:ea typeface="+mn-ea"/>
          </a:endParaRPr>
        </a:p>
      </dsp:txBody>
      <dsp:txXfrm rot="10800000">
        <a:off x="4782778" y="2106234"/>
        <a:ext cx="2045167" cy="2574286"/>
      </dsp:txXfrm>
    </dsp:sp>
    <dsp:sp modelId="{FC5E3FB8-B43C-42FE-82F4-31F8CAE98939}">
      <dsp:nvSpPr>
        <dsp:cNvPr id="0" name=""/>
        <dsp:cNvSpPr/>
      </dsp:nvSpPr>
      <dsp:spPr>
        <a:xfrm>
          <a:off x="7488831" y="280831"/>
          <a:ext cx="1132429" cy="15445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21B42-BF11-4FB6-8D32-27572403803E}">
      <dsp:nvSpPr>
        <dsp:cNvPr id="0" name=""/>
        <dsp:cNvSpPr/>
      </dsp:nvSpPr>
      <dsp:spPr>
        <a:xfrm rot="10800000">
          <a:off x="7032463" y="2106234"/>
          <a:ext cx="2045167" cy="257428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+mn-ea"/>
              <a:ea typeface="+mn-ea"/>
            </a:rPr>
            <a:t>(</a:t>
          </a:r>
          <a:r>
            <a:rPr lang="ko-KR" altLang="en-US" sz="1400" b="1" kern="1200" dirty="0" smtClean="0">
              <a:latin typeface="+mn-ea"/>
              <a:ea typeface="+mn-ea"/>
            </a:rPr>
            <a:t>팀원</a:t>
          </a:r>
          <a:r>
            <a:rPr lang="en-US" altLang="ko-KR" sz="1400" b="1" kern="1200" dirty="0" smtClean="0">
              <a:latin typeface="+mn-ea"/>
              <a:ea typeface="+mn-ea"/>
            </a:rPr>
            <a:t>) </a:t>
          </a:r>
          <a:r>
            <a:rPr lang="ko-KR" altLang="en-US" sz="1400" b="1" kern="1200" dirty="0" smtClean="0">
              <a:latin typeface="+mn-ea"/>
              <a:ea typeface="+mn-ea"/>
            </a:rPr>
            <a:t>최여진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latin typeface="+mn-ea"/>
              <a:ea typeface="+mn-ea"/>
            </a:rPr>
            <a:t>서버 코드 작성</a:t>
          </a:r>
          <a:endParaRPr lang="en-US" altLang="ko-KR" sz="14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1" kern="1200" dirty="0" smtClean="0">
            <a:latin typeface="+mn-ea"/>
            <a:ea typeface="+mn-ea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컴퓨터공학부 </a:t>
          </a:r>
          <a:r>
            <a:rPr lang="en-US" altLang="ko-KR" sz="1100" b="1" kern="1200" dirty="0" smtClean="0">
              <a:latin typeface="+mn-ea"/>
              <a:ea typeface="+mn-ea"/>
            </a:rPr>
            <a:t>20123422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>
              <a:latin typeface="+mn-ea"/>
              <a:ea typeface="+mn-ea"/>
            </a:rPr>
            <a:t>wooba93@hanmail.net</a:t>
          </a:r>
          <a:endParaRPr lang="ko-KR" altLang="en-US" sz="1400" b="1" kern="1200" dirty="0">
            <a:latin typeface="+mn-ea"/>
            <a:ea typeface="+mn-ea"/>
          </a:endParaRPr>
        </a:p>
      </dsp:txBody>
      <dsp:txXfrm rot="10800000">
        <a:off x="7032463" y="2106234"/>
        <a:ext cx="2045167" cy="2574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D86A8-321B-45E2-95AB-D3477C28C59E}" type="datetimeFigureOut">
              <a:rPr lang="ko-KR" altLang="en-US" smtClean="0"/>
              <a:pPr/>
              <a:t>2015-12-13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5A6F-98D6-4D5C-B7E0-2E7F58EFDC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01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79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421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952472" y="1808202"/>
            <a:ext cx="84201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753073" y="3311452"/>
            <a:ext cx="3581400" cy="36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0" algn="r" rtl="0" fontAlgn="ctr">
              <a:lnSpc>
                <a:spcPct val="125000"/>
              </a:lnSpc>
              <a:spcBef>
                <a:spcPct val="35000"/>
              </a:spcBef>
              <a:spcAft>
                <a:spcPct val="20000"/>
              </a:spcAft>
              <a:buClr>
                <a:srgbClr val="003366"/>
              </a:buClr>
              <a:buNone/>
              <a:defRPr kumimoji="1" lang="ko-KR" altLang="en-US" sz="2600" b="0" kern="0" spc="-150" dirty="0">
                <a:gradFill flip="none" rotWithShape="1">
                  <a:gsLst>
                    <a:gs pos="0">
                      <a:srgbClr val="5869EA">
                        <a:shade val="30000"/>
                        <a:satMod val="115000"/>
                      </a:srgbClr>
                    </a:gs>
                    <a:gs pos="50000">
                      <a:srgbClr val="5869EA">
                        <a:shade val="67500"/>
                        <a:satMod val="115000"/>
                      </a:srgbClr>
                    </a:gs>
                    <a:gs pos="100000">
                      <a:srgbClr val="5869EA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lang="ko-KR" altLang="en-US" dirty="0" smtClean="0"/>
              <a:t>제안설명회</a:t>
            </a:r>
            <a:endParaRPr lang="ko-KR" altLang="en-US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3514" y="3862039"/>
            <a:ext cx="3560252" cy="2562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1800" b="0" kern="0" spc="-150" dirty="0" smtClean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2013/ 10/ 25</a:t>
            </a:r>
            <a:endParaRPr lang="ko-KR" altLang="en-US" dirty="0" smtClean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881562" y="1236229"/>
            <a:ext cx="454816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7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10"/>
          </a:xfrm>
          <a:prstGeom prst="rect">
            <a:avLst/>
          </a:prstGeom>
        </p:spPr>
      </p:pic>
      <p:pic>
        <p:nvPicPr>
          <p:cNvPr id="16" name="그림 15" descr="bg_point_mai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79416"/>
            <a:ext cx="5669207" cy="968176"/>
          </a:xfrm>
          <a:prstGeom prst="rect">
            <a:avLst/>
          </a:prstGeom>
        </p:spPr>
      </p:pic>
      <p:sp>
        <p:nvSpPr>
          <p:cNvPr id="1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304800" y="1063231"/>
            <a:ext cx="4724400" cy="23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endParaRPr lang="ko-KR" altLang="en-US" dirty="0" smtClean="0"/>
          </a:p>
        </p:txBody>
      </p:sp>
      <p:sp>
        <p:nvSpPr>
          <p:cNvPr id="18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5791200" y="893802"/>
            <a:ext cx="34290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2088749"/>
            <a:ext cx="4419600" cy="400725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09"/>
          </a:xfrm>
          <a:prstGeom prst="rect">
            <a:avLst/>
          </a:prstGeom>
        </p:spPr>
      </p:pic>
      <p:pic>
        <p:nvPicPr>
          <p:cNvPr id="4" name="그림 3" descr="back_title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57" y="1600200"/>
            <a:ext cx="9902286" cy="70999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8305800" cy="6858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err="1" smtClean="0"/>
              <a:t>중제목을</a:t>
            </a:r>
            <a:r>
              <a:rPr lang="ko-KR" altLang="en-US" dirty="0" smtClean="0"/>
              <a:t> 입력 하세요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041267"/>
            <a:ext cx="7162800" cy="290233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25400" dist="38100" dir="2700000" algn="ctr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chapter_img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4" y="3464006"/>
            <a:ext cx="9902286" cy="33939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34283" y="1995606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71717" cy="4862394"/>
          </a:xfrm>
          <a:prstGeom prst="rect">
            <a:avLst/>
          </a:prstGeom>
        </p:spPr>
      </p:pic>
      <p:pic>
        <p:nvPicPr>
          <p:cNvPr id="5" name="그림 4" descr="back_qn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10597" y="1304392"/>
            <a:ext cx="6884805" cy="4249216"/>
          </a:xfrm>
          <a:prstGeom prst="rect">
            <a:avLst/>
          </a:prstGeom>
        </p:spPr>
      </p:pic>
      <p:sp>
        <p:nvSpPr>
          <p:cNvPr id="6" name="Rectangle 1055"/>
          <p:cNvSpPr>
            <a:spLocks noChangeArrowheads="1"/>
          </p:cNvSpPr>
          <p:nvPr userDrawn="1"/>
        </p:nvSpPr>
        <p:spPr bwMode="auto">
          <a:xfrm>
            <a:off x="3657600" y="32004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Q&amp;A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1055"/>
          <p:cNvSpPr>
            <a:spLocks noChangeArrowheads="1"/>
          </p:cNvSpPr>
          <p:nvPr userDrawn="1"/>
        </p:nvSpPr>
        <p:spPr bwMode="auto">
          <a:xfrm>
            <a:off x="2057400" y="1676400"/>
            <a:ext cx="60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1055"/>
          <p:cNvSpPr>
            <a:spLocks noChangeArrowheads="1"/>
          </p:cNvSpPr>
          <p:nvPr userDrawn="1"/>
        </p:nvSpPr>
        <p:spPr bwMode="auto">
          <a:xfrm>
            <a:off x="7239000" y="4003357"/>
            <a:ext cx="6096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Rectangle 1055"/>
          <p:cNvSpPr>
            <a:spLocks noChangeArrowheads="1"/>
          </p:cNvSpPr>
          <p:nvPr userDrawn="1"/>
        </p:nvSpPr>
        <p:spPr bwMode="auto">
          <a:xfrm>
            <a:off x="3124200" y="4953000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Rectangle 1055"/>
          <p:cNvSpPr>
            <a:spLocks noChangeArrowheads="1"/>
          </p:cNvSpPr>
          <p:nvPr userDrawn="1"/>
        </p:nvSpPr>
        <p:spPr bwMode="auto">
          <a:xfrm>
            <a:off x="7696200" y="2819400"/>
            <a:ext cx="609600" cy="19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Rectangle 1055"/>
          <p:cNvSpPr>
            <a:spLocks noChangeArrowheads="1"/>
          </p:cNvSpPr>
          <p:nvPr userDrawn="1"/>
        </p:nvSpPr>
        <p:spPr bwMode="auto">
          <a:xfrm>
            <a:off x="5943600" y="1828800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981200" y="2869586"/>
            <a:ext cx="5791200" cy="814028"/>
          </a:xfrm>
          <a:prstGeom prst="roundRect">
            <a:avLst/>
          </a:prstGeom>
          <a:gradFill flip="none" rotWithShape="1">
            <a:gsLst>
              <a:gs pos="0">
                <a:srgbClr val="626AB2"/>
              </a:gs>
              <a:gs pos="100000">
                <a:srgbClr val="838BE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108000" rtlCol="0" anchor="ctr">
            <a:spAutoFit/>
          </a:bodyPr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5438945" y="-395338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16200000">
            <a:off x="395339" y="2390944"/>
            <a:ext cx="4071717" cy="4862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8" name="그림 7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11" name="그림 10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pic>
          <p:nvPicPr>
            <p:cNvPr id="14" name="그림 13" descr="navy_page0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9593339" y="228601"/>
              <a:ext cx="139848" cy="1452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회사 소개</a:t>
            </a:r>
          </a:p>
        </p:txBody>
      </p:sp>
      <p:pic>
        <p:nvPicPr>
          <p:cNvPr id="5" name="그림 4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9" name="그림 8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10" name="그룹 12"/>
            <p:cNvGrpSpPr/>
            <p:nvPr userDrawn="1"/>
          </p:nvGrpSpPr>
          <p:grpSpPr>
            <a:xfrm>
              <a:off x="9593339" y="104001"/>
              <a:ext cx="236461" cy="276999"/>
              <a:chOff x="9593339" y="104001"/>
              <a:chExt cx="236461" cy="276999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9598968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Ⅰ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2" name="그림 11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8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m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7" y="44"/>
            <a:ext cx="9902286" cy="6857910"/>
          </a:xfrm>
          <a:prstGeom prst="rect">
            <a:avLst/>
          </a:prstGeom>
        </p:spPr>
      </p:pic>
      <p:pic>
        <p:nvPicPr>
          <p:cNvPr id="12" name="그림 11" descr="bg_point_ma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6793" y="652414"/>
            <a:ext cx="5669207" cy="968176"/>
          </a:xfrm>
          <a:prstGeom prst="rect">
            <a:avLst/>
          </a:prstGeom>
        </p:spPr>
      </p:pic>
      <p:pic>
        <p:nvPicPr>
          <p:cNvPr id="13" name="그림 12" descr="green_p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37" y="0"/>
            <a:ext cx="591663" cy="709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  <p:sp>
        <p:nvSpPr>
          <p:cNvPr id="9" name="Text Box 79"/>
          <p:cNvSpPr txBox="1">
            <a:spLocks noChangeArrowheads="1"/>
          </p:cNvSpPr>
          <p:nvPr userDrawn="1"/>
        </p:nvSpPr>
        <p:spPr bwMode="auto">
          <a:xfrm>
            <a:off x="3324931" y="6609259"/>
            <a:ext cx="305893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fld id="{3FF02382-7D86-48A3-95EE-41AD682AE977}" type="slidenum">
              <a:rPr lang="en-US" altLang="ko-KR" sz="1100" b="1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en-US" altLang="ko-KR" sz="1100" b="1" dirty="0">
              <a:solidFill>
                <a:srgbClr val="4D4D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85248" y="397360"/>
            <a:ext cx="2017712" cy="2233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/>
          <a:lstStyle/>
          <a:p>
            <a:pPr algn="ctr"/>
            <a:r>
              <a:rPr lang="en-US" altLang="ko-KR" sz="900" b="1" smtClean="0"/>
              <a:t>OSS1 –</a:t>
            </a:r>
            <a:r>
              <a:rPr lang="en-US" altLang="ko-KR" sz="900" b="1" baseline="0" smtClean="0"/>
              <a:t> </a:t>
            </a:r>
            <a:r>
              <a:rPr lang="en-US" altLang="ko-KR" sz="900" b="1" baseline="0" dirty="0" smtClean="0"/>
              <a:t>Team Project</a:t>
            </a:r>
            <a:endParaRPr lang="ko-KR" altLang="en-US" sz="9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ChoiYeojin\Documents\Daum\PotEncoder\foodshare.avi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52472" y="1800508"/>
            <a:ext cx="8420100" cy="569387"/>
          </a:xfrm>
        </p:spPr>
        <p:txBody>
          <a:bodyPr/>
          <a:lstStyle/>
          <a:p>
            <a:r>
              <a:rPr lang="en-US" altLang="ko-KR" dirty="0" smtClean="0"/>
              <a:t>FOOD SHARE </a:t>
            </a:r>
            <a:endParaRPr lang="ko-KR" altLang="en-US" dirty="0"/>
          </a:p>
        </p:txBody>
      </p:sp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5753073" y="3241433"/>
            <a:ext cx="3581400" cy="500137"/>
          </a:xfrm>
        </p:spPr>
        <p:txBody>
          <a:bodyPr/>
          <a:lstStyle/>
          <a:p>
            <a:r>
              <a:rPr lang="ko-KR" altLang="en-US" dirty="0" smtClean="0"/>
              <a:t>우린 항상 배가 </a:t>
            </a:r>
            <a:r>
              <a:rPr lang="ko-KR" altLang="en-US" dirty="0" err="1" smtClean="0"/>
              <a:t>고프조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ko-KR" dirty="0" smtClean="0"/>
              <a:t>OSS1 – Team Project </a:t>
            </a:r>
            <a:r>
              <a:rPr lang="ko-KR" altLang="en-US" dirty="0" smtClean="0"/>
              <a:t>결과보고서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메뉴 추천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유저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(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본인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)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의 게시글을 분석하여 메뉴를 추천하는 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211984" y="1693394"/>
            <a:ext cx="9421536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3" descr="C:\Users\ChoiYeojin\Downloads\6__151213\Screenshot_2015-12-13-10-42-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2132856"/>
            <a:ext cx="2057400" cy="3657600"/>
          </a:xfrm>
          <a:prstGeom prst="rect">
            <a:avLst/>
          </a:prstGeom>
          <a:noFill/>
        </p:spPr>
      </p:pic>
      <p:pic>
        <p:nvPicPr>
          <p:cNvPr id="4098" name="Picture 2" descr="C:\Users\ChoiYeojin\Downloads\6__151213\Screenshot_2015-12-13-10-42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1232" y="2132856"/>
            <a:ext cx="2057400" cy="3657600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704528" y="2276872"/>
            <a:ext cx="144016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5" idx="1"/>
          </p:cNvCxnSpPr>
          <p:nvPr/>
        </p:nvCxnSpPr>
        <p:spPr>
          <a:xfrm>
            <a:off x="2144688" y="2420888"/>
            <a:ext cx="1224136" cy="44017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68824" y="2060848"/>
            <a:ext cx="28803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오늘은 어떤 음식을 먹을까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?’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클릭하면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사용자의 이름으로 게시된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게시한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중 가장 적게 게시한 음식 종류를 사용자에게 추천한다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Shape 46"/>
          <p:cNvCxnSpPr>
            <a:stCxn id="45" idx="2"/>
            <a:endCxn id="4098" idx="1"/>
          </p:cNvCxnSpPr>
          <p:nvPr/>
        </p:nvCxnSpPr>
        <p:spPr>
          <a:xfrm rot="16200000" flipH="1">
            <a:off x="5774923" y="2695347"/>
            <a:ext cx="300370" cy="223224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유의사항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프로젝트는 다음 유의사항을 꼭 지켜야 한다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86"/>
          <p:cNvGrpSpPr/>
          <p:nvPr/>
        </p:nvGrpSpPr>
        <p:grpSpPr>
          <a:xfrm>
            <a:off x="200472" y="2490958"/>
            <a:ext cx="9381069" cy="2954266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817" y="2780928"/>
            <a:ext cx="914168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서버 폴더 내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Images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폴더가 존재해야 한다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서버는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eclipse-java-kepler-R-win32-x86_64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에서 개발되었다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.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클라이언트는 서버의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IP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주소가 필요하므로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, </a:t>
            </a:r>
            <a:r>
              <a:rPr lang="en-US" altLang="ko-KR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GlobalSocket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class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에서 아이피주소를 변경 후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빌드해야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한다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.</a:t>
            </a:r>
            <a:endParaRPr lang="en-US" altLang="ko-KR" sz="1400" b="1" spc="-110" dirty="0" smtClean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클라이언트는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Android </a:t>
            </a:r>
            <a:r>
              <a:rPr lang="en-US" altLang="ko-KR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sdk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에서 개발되었다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클라이언트는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Lollypop(5.0)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으로 테스트되었다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. </a:t>
            </a:r>
            <a:endParaRPr lang="en-US" altLang="ko-KR" sz="1400" b="1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473EFC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클라이언트가 서버에 접속하지 못한다면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,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서버와 같은 인터넷을 사용하여 접속하길 권장한다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클라이언트가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게시글을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작성할 때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,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음식 사진 외 다른 사진을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필터링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하는 기능은 구현되어 있지 않다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.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간단한 시연 영상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86"/>
          <p:cNvGrpSpPr/>
          <p:nvPr/>
        </p:nvGrpSpPr>
        <p:grpSpPr>
          <a:xfrm>
            <a:off x="200472" y="1700808"/>
            <a:ext cx="9381069" cy="4824536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0" name="foodshar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890902" y="1844824"/>
            <a:ext cx="7878522" cy="446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일정</a:t>
            </a:r>
            <a:endParaRPr lang="ko-KR" altLang="en-US" dirty="0"/>
          </a:p>
        </p:txBody>
      </p:sp>
      <p:graphicFrame>
        <p:nvGraphicFramePr>
          <p:cNvPr id="7" name="Group 7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097139707"/>
              </p:ext>
            </p:extLst>
          </p:nvPr>
        </p:nvGraphicFramePr>
        <p:xfrm>
          <a:off x="260179" y="1161973"/>
          <a:ext cx="9358377" cy="3081201"/>
        </p:xfrm>
        <a:graphic>
          <a:graphicData uri="http://schemas.openxmlformats.org/drawingml/2006/table">
            <a:tbl>
              <a:tblPr/>
              <a:tblGrid>
                <a:gridCol w="4286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99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88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</a:tblGrid>
              <a:tr h="252377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3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D4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8729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237AE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</a:t>
                      </a:r>
                    </a:p>
                  </a:txBody>
                  <a:tcPr marL="18000" marR="18000" marT="17999" marB="1799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최여진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게시글작성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조성룡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게시물분류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조성룡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3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이정수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2422238" y="2485311"/>
            <a:ext cx="2328069" cy="198073"/>
            <a:chOff x="2479941" y="1547788"/>
            <a:chExt cx="538245" cy="198073"/>
          </a:xfrm>
        </p:grpSpPr>
        <p:sp>
          <p:nvSpPr>
            <p:cNvPr id="66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67" name="Text Box 73"/>
            <p:cNvSpPr txBox="1">
              <a:spLocks noChangeArrowheads="1"/>
            </p:cNvSpPr>
            <p:nvPr/>
          </p:nvSpPr>
          <p:spPr bwMode="auto">
            <a:xfrm>
              <a:off x="2482364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(</a:t>
              </a:r>
              <a:r>
                <a:rPr lang="ko-KR" altLang="en-US" sz="1000" b="1" spc="-15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게시글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 작성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)</a:t>
              </a:r>
              <a:endParaRPr lang="ko-KR" altLang="en-US" sz="10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Monotype Sorts" pitchFamily="2" charset="2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210904" y="2713889"/>
            <a:ext cx="1108432" cy="198073"/>
            <a:chOff x="2125054" y="1746091"/>
            <a:chExt cx="703859" cy="198073"/>
          </a:xfrm>
        </p:grpSpPr>
        <p:sp>
          <p:nvSpPr>
            <p:cNvPr id="69" name="AutoShape 823"/>
            <p:cNvSpPr>
              <a:spLocks noChangeArrowheads="1"/>
            </p:cNvSpPr>
            <p:nvPr/>
          </p:nvSpPr>
          <p:spPr bwMode="auto">
            <a:xfrm>
              <a:off x="2125054" y="1746091"/>
              <a:ext cx="703859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14" y="21600"/>
                  </a:lnTo>
                  <a:lnTo>
                    <a:pt x="19286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70" name="Text Box 73"/>
            <p:cNvSpPr txBox="1">
              <a:spLocks noChangeArrowheads="1"/>
            </p:cNvSpPr>
            <p:nvPr/>
          </p:nvSpPr>
          <p:spPr bwMode="auto">
            <a:xfrm>
              <a:off x="2215463" y="177710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테스트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031445" y="1850762"/>
            <a:ext cx="2358919" cy="198073"/>
            <a:chOff x="7381892" y="2476243"/>
            <a:chExt cx="720645" cy="198073"/>
          </a:xfrm>
        </p:grpSpPr>
        <p:sp>
          <p:nvSpPr>
            <p:cNvPr id="7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73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유지  및 보수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422237" y="2710691"/>
            <a:ext cx="2328069" cy="198073"/>
            <a:chOff x="4738686" y="2674546"/>
            <a:chExt cx="660764" cy="198073"/>
          </a:xfrm>
        </p:grpSpPr>
        <p:sp>
          <p:nvSpPr>
            <p:cNvPr id="94" name="AutoShape 823"/>
            <p:cNvSpPr>
              <a:spLocks noChangeArrowheads="1"/>
            </p:cNvSpPr>
            <p:nvPr/>
          </p:nvSpPr>
          <p:spPr bwMode="auto">
            <a:xfrm>
              <a:off x="4738686" y="2674546"/>
              <a:ext cx="660764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14" y="21600"/>
                  </a:lnTo>
                  <a:lnTo>
                    <a:pt x="19286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E7BBE"/>
                </a:gs>
                <a:gs pos="100000">
                  <a:srgbClr val="6BAED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95" name="Text Box 73"/>
            <p:cNvSpPr txBox="1">
              <a:spLocks noChangeArrowheads="1"/>
            </p:cNvSpPr>
            <p:nvPr/>
          </p:nvSpPr>
          <p:spPr bwMode="auto">
            <a:xfrm>
              <a:off x="4811038" y="2705558"/>
              <a:ext cx="45786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 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 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(UI 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협업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)</a:t>
              </a:r>
              <a:endParaRPr lang="ko-KR" altLang="en-US" sz="10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Monotype Sorts" pitchFamily="2" charset="2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422237" y="3686966"/>
            <a:ext cx="3501606" cy="198073"/>
            <a:chOff x="2479941" y="1547788"/>
            <a:chExt cx="538245" cy="198073"/>
          </a:xfrm>
        </p:grpSpPr>
        <p:sp>
          <p:nvSpPr>
            <p:cNvPr id="101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02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778589" y="3072552"/>
            <a:ext cx="1210083" cy="198073"/>
            <a:chOff x="4795745" y="3384722"/>
            <a:chExt cx="1501481" cy="198073"/>
          </a:xfrm>
        </p:grpSpPr>
        <p:sp>
          <p:nvSpPr>
            <p:cNvPr id="104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4795745" y="3384722"/>
              <a:ext cx="1501481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1E7BB"/>
            </a:solidFill>
            <a:ln w="6350">
              <a:solidFill>
                <a:srgbClr val="78A82A"/>
              </a:solidFill>
              <a:prstDash val="sysDash"/>
              <a:miter lim="800000"/>
              <a:headEnd/>
              <a:tailEnd/>
            </a:ln>
          </p:spPr>
          <p:txBody>
            <a:bodyPr rot="10800000" wrap="none" lIns="42822" tIns="37192" rIns="42822" bIns="37192" anchor="ctr"/>
            <a:lstStyle/>
            <a:p>
              <a:pPr algn="ctr" fontAlgn="ctr" latinLnBrk="0">
                <a:defRPr/>
              </a:pPr>
              <a:endParaRPr lang="ko-KR" altLang="en-US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05" name="Text Box 73"/>
            <p:cNvSpPr txBox="1">
              <a:spLocks noChangeArrowheads="1"/>
            </p:cNvSpPr>
            <p:nvPr/>
          </p:nvSpPr>
          <p:spPr bwMode="auto">
            <a:xfrm>
              <a:off x="4846898" y="3410568"/>
              <a:ext cx="1360562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A641E"/>
                  </a:solidFill>
                  <a:effectLst/>
                  <a:latin typeface="+mn-ea"/>
                  <a:sym typeface="Monotype Sorts" pitchFamily="2" charset="2"/>
                </a:rPr>
                <a:t>자료지원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3709835" y="3920998"/>
            <a:ext cx="3857332" cy="198073"/>
            <a:chOff x="4738686" y="2674546"/>
            <a:chExt cx="660764" cy="198073"/>
          </a:xfrm>
        </p:grpSpPr>
        <p:sp>
          <p:nvSpPr>
            <p:cNvPr id="107" name="AutoShape 823"/>
            <p:cNvSpPr>
              <a:spLocks noChangeArrowheads="1"/>
            </p:cNvSpPr>
            <p:nvPr/>
          </p:nvSpPr>
          <p:spPr bwMode="auto">
            <a:xfrm>
              <a:off x="4738686" y="2674546"/>
              <a:ext cx="660764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19286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20878 w 21600"/>
                <a:gd name="connsiteY2" fmla="*/ 21102 h 21600"/>
                <a:gd name="connsiteX3" fmla="*/ 21600 w 21600"/>
                <a:gd name="connsiteY3" fmla="*/ 0 h 21600"/>
                <a:gd name="connsiteX4" fmla="*/ 0 w 21600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011" y="21600"/>
                  </a:lnTo>
                  <a:lnTo>
                    <a:pt x="20878" y="21102"/>
                  </a:lnTo>
                  <a:cubicBezTo>
                    <a:pt x="21119" y="14068"/>
                    <a:pt x="21359" y="7034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08" name="Text Box 73"/>
            <p:cNvSpPr txBox="1">
              <a:spLocks noChangeArrowheads="1"/>
            </p:cNvSpPr>
            <p:nvPr/>
          </p:nvSpPr>
          <p:spPr bwMode="auto">
            <a:xfrm>
              <a:off x="4845051" y="2705559"/>
              <a:ext cx="45786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개</a:t>
              </a:r>
              <a:r>
                <a:rPr lang="ko-KR" altLang="en-US" sz="1000" b="1" spc="-15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발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 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2396066" y="2679637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cxnSp>
        <p:nvCxnSpPr>
          <p:cNvPr id="23" name="직선 연결선 22"/>
          <p:cNvCxnSpPr/>
          <p:nvPr/>
        </p:nvCxnSpPr>
        <p:spPr>
          <a:xfrm>
            <a:off x="2396066" y="3884793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69" name="그룹 168"/>
          <p:cNvGrpSpPr/>
          <p:nvPr/>
        </p:nvGrpSpPr>
        <p:grpSpPr>
          <a:xfrm>
            <a:off x="2491229" y="3064341"/>
            <a:ext cx="1095042" cy="198073"/>
            <a:chOff x="2479941" y="1547788"/>
            <a:chExt cx="538245" cy="198073"/>
          </a:xfrm>
        </p:grpSpPr>
        <p:sp>
          <p:nvSpPr>
            <p:cNvPr id="170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71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(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게시물 분류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)</a:t>
              </a:r>
              <a:endParaRPr lang="ko-KR" altLang="en-US" sz="10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Monotype Sorts" pitchFamily="2" charset="2"/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2465057" y="3262168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82" name="그룹 181"/>
          <p:cNvGrpSpPr/>
          <p:nvPr/>
        </p:nvGrpSpPr>
        <p:grpSpPr>
          <a:xfrm>
            <a:off x="2525986" y="1839766"/>
            <a:ext cx="1067455" cy="198073"/>
            <a:chOff x="2479941" y="1547788"/>
            <a:chExt cx="538245" cy="198073"/>
          </a:xfrm>
        </p:grpSpPr>
        <p:sp>
          <p:nvSpPr>
            <p:cNvPr id="18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84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3634723" y="1829158"/>
            <a:ext cx="2363741" cy="195212"/>
            <a:chOff x="2479941" y="1550650"/>
            <a:chExt cx="538245" cy="195212"/>
          </a:xfrm>
        </p:grpSpPr>
        <p:sp>
          <p:nvSpPr>
            <p:cNvPr id="19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93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2465057" y="2037593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8396299" y="1687804"/>
            <a:ext cx="1200171" cy="2533284"/>
            <a:chOff x="8096272" y="2033337"/>
            <a:chExt cx="1504949" cy="4251158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8096272" y="2033337"/>
              <a:ext cx="1504949" cy="4251158"/>
            </a:xfrm>
            <a:prstGeom prst="rect">
              <a:avLst/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6350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innerShdw blurRad="63500">
                <a:prstClr val="black">
                  <a:alpha val="7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39148" y="2346941"/>
              <a:ext cx="1214446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tx1">
                    <a:lumMod val="85000"/>
                    <a:lumOff val="15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프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로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젝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트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endParaRPr lang="en-US" altLang="ko-KR" sz="2000" b="1" spc="-150" dirty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smtClean="0">
                  <a:ln w="11430"/>
                  <a:solidFill>
                    <a:srgbClr val="111111"/>
                  </a:solidFill>
                </a:rPr>
                <a:t>종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료</a:t>
              </a:r>
              <a:endParaRPr lang="ko-KR" altLang="en-US" sz="2000" b="1" spc="-150" dirty="0" smtClean="0">
                <a:ln w="11430"/>
                <a:solidFill>
                  <a:srgbClr val="11111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50307" y="2488172"/>
            <a:ext cx="1248157" cy="195212"/>
            <a:chOff x="2479941" y="1550650"/>
            <a:chExt cx="538245" cy="195212"/>
          </a:xfrm>
        </p:grpSpPr>
        <p:sp>
          <p:nvSpPr>
            <p:cNvPr id="10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12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4778589" y="2704576"/>
            <a:ext cx="2398427" cy="198073"/>
            <a:chOff x="4738686" y="2674546"/>
            <a:chExt cx="660764" cy="198073"/>
          </a:xfrm>
        </p:grpSpPr>
        <p:sp>
          <p:nvSpPr>
            <p:cNvPr id="139" name="AutoShape 823"/>
            <p:cNvSpPr>
              <a:spLocks noChangeArrowheads="1"/>
            </p:cNvSpPr>
            <p:nvPr/>
          </p:nvSpPr>
          <p:spPr bwMode="auto">
            <a:xfrm>
              <a:off x="4738686" y="2674546"/>
              <a:ext cx="660764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19286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20878 w 21600"/>
                <a:gd name="connsiteY2" fmla="*/ 21102 h 21600"/>
                <a:gd name="connsiteX3" fmla="*/ 21600 w 21600"/>
                <a:gd name="connsiteY3" fmla="*/ 0 h 21600"/>
                <a:gd name="connsiteX4" fmla="*/ 0 w 21600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011" y="21600"/>
                  </a:lnTo>
                  <a:lnTo>
                    <a:pt x="20878" y="21102"/>
                  </a:lnTo>
                  <a:cubicBezTo>
                    <a:pt x="21119" y="14068"/>
                    <a:pt x="21359" y="7034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40" name="Text Box 73"/>
            <p:cNvSpPr txBox="1">
              <a:spLocks noChangeArrowheads="1"/>
            </p:cNvSpPr>
            <p:nvPr/>
          </p:nvSpPr>
          <p:spPr bwMode="auto">
            <a:xfrm>
              <a:off x="4845051" y="2705559"/>
              <a:ext cx="45786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 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 rot="10800000">
            <a:off x="4781178" y="3298109"/>
            <a:ext cx="1207493" cy="198073"/>
            <a:chOff x="6070791" y="3549973"/>
            <a:chExt cx="1501481" cy="198073"/>
          </a:xfrm>
        </p:grpSpPr>
        <p:sp>
          <p:nvSpPr>
            <p:cNvPr id="145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6070791" y="3549973"/>
              <a:ext cx="1501481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1E7BB"/>
            </a:solidFill>
            <a:ln w="6350">
              <a:solidFill>
                <a:srgbClr val="78A82A"/>
              </a:solidFill>
              <a:prstDash val="sysDash"/>
              <a:miter lim="800000"/>
              <a:headEnd/>
              <a:tailEnd/>
            </a:ln>
          </p:spPr>
          <p:txBody>
            <a:bodyPr rot="10800000" wrap="none" lIns="42822" tIns="37192" rIns="42822" bIns="37192" anchor="ctr"/>
            <a:lstStyle/>
            <a:p>
              <a:pPr algn="ctr" fontAlgn="ctr" latinLnBrk="0">
                <a:defRPr/>
              </a:pPr>
              <a:endParaRPr lang="ko-KR" altLang="en-US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6" name="Text Box 73"/>
            <p:cNvSpPr txBox="1">
              <a:spLocks noChangeArrowheads="1"/>
            </p:cNvSpPr>
            <p:nvPr/>
          </p:nvSpPr>
          <p:spPr bwMode="auto">
            <a:xfrm rot="10800000">
              <a:off x="6135225" y="3598488"/>
              <a:ext cx="1360562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A641E"/>
                  </a:solidFill>
                  <a:effectLst/>
                  <a:latin typeface="+mn-ea"/>
                  <a:sym typeface="Monotype Sorts" pitchFamily="2" charset="2"/>
                </a:rPr>
                <a:t>자료지원</a:t>
              </a:r>
            </a:p>
          </p:txBody>
        </p:sp>
      </p:grpSp>
      <p:grpSp>
        <p:nvGrpSpPr>
          <p:cNvPr id="147" name="그룹 146"/>
          <p:cNvGrpSpPr/>
          <p:nvPr/>
        </p:nvGrpSpPr>
        <p:grpSpPr>
          <a:xfrm rot="10800000">
            <a:off x="3586270" y="3267166"/>
            <a:ext cx="1164035" cy="198073"/>
            <a:chOff x="2479941" y="1547788"/>
            <a:chExt cx="538245" cy="198073"/>
          </a:xfrm>
        </p:grpSpPr>
        <p:sp>
          <p:nvSpPr>
            <p:cNvPr id="148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49" name="Text Box 73"/>
            <p:cNvSpPr txBox="1">
              <a:spLocks noChangeArrowheads="1"/>
            </p:cNvSpPr>
            <p:nvPr/>
          </p:nvSpPr>
          <p:spPr bwMode="auto">
            <a:xfrm rot="10800000">
              <a:off x="2513070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(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게시물 추천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)</a:t>
              </a:r>
              <a:endParaRPr lang="ko-KR" altLang="en-US" sz="1000" b="1" spc="-15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Monotype Sorts" pitchFamily="2" charset="2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614014" y="3297748"/>
            <a:ext cx="596889" cy="198073"/>
            <a:chOff x="4738686" y="2674546"/>
            <a:chExt cx="660764" cy="198073"/>
          </a:xfrm>
        </p:grpSpPr>
        <p:sp>
          <p:nvSpPr>
            <p:cNvPr id="152" name="AutoShape 823"/>
            <p:cNvSpPr>
              <a:spLocks noChangeArrowheads="1"/>
            </p:cNvSpPr>
            <p:nvPr/>
          </p:nvSpPr>
          <p:spPr bwMode="auto">
            <a:xfrm>
              <a:off x="4738686" y="2674546"/>
              <a:ext cx="660764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19286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600"/>
                <a:gd name="connsiteX1" fmla="*/ 1011 w 21600"/>
                <a:gd name="connsiteY1" fmla="*/ 21600 h 21600"/>
                <a:gd name="connsiteX2" fmla="*/ 20878 w 21600"/>
                <a:gd name="connsiteY2" fmla="*/ 21102 h 21600"/>
                <a:gd name="connsiteX3" fmla="*/ 21600 w 21600"/>
                <a:gd name="connsiteY3" fmla="*/ 0 h 21600"/>
                <a:gd name="connsiteX4" fmla="*/ 0 w 21600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011" y="21600"/>
                  </a:lnTo>
                  <a:lnTo>
                    <a:pt x="20878" y="21102"/>
                  </a:lnTo>
                  <a:cubicBezTo>
                    <a:pt x="21119" y="14068"/>
                    <a:pt x="21359" y="7034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4845051" y="2705559"/>
              <a:ext cx="45786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 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6031446" y="3061944"/>
            <a:ext cx="591452" cy="195212"/>
            <a:chOff x="2479941" y="1550650"/>
            <a:chExt cx="538245" cy="195212"/>
          </a:xfrm>
        </p:grpSpPr>
        <p:sp>
          <p:nvSpPr>
            <p:cNvPr id="155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56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7219542" y="3273403"/>
            <a:ext cx="1108432" cy="198073"/>
            <a:chOff x="2125054" y="1746091"/>
            <a:chExt cx="703859" cy="198073"/>
          </a:xfrm>
        </p:grpSpPr>
        <p:sp>
          <p:nvSpPr>
            <p:cNvPr id="158" name="AutoShape 823"/>
            <p:cNvSpPr>
              <a:spLocks noChangeArrowheads="1"/>
            </p:cNvSpPr>
            <p:nvPr/>
          </p:nvSpPr>
          <p:spPr bwMode="auto">
            <a:xfrm>
              <a:off x="2125054" y="1746091"/>
              <a:ext cx="703859" cy="198073"/>
            </a:xfrm>
            <a:custGeom>
              <a:avLst/>
              <a:gdLst>
                <a:gd name="G0" fmla="+- 2314 0 0"/>
                <a:gd name="G1" fmla="+- 21600 0 2314"/>
                <a:gd name="G2" fmla="*/ 2314 1 2"/>
                <a:gd name="G3" fmla="+- 21600 0 G2"/>
                <a:gd name="G4" fmla="+/ 2314 21600 2"/>
                <a:gd name="G5" fmla="+/ G1 0 2"/>
                <a:gd name="G6" fmla="*/ 21600 21600 2314"/>
                <a:gd name="G7" fmla="*/ G6 1 2"/>
                <a:gd name="G8" fmla="+- 21600 0 G7"/>
                <a:gd name="G9" fmla="*/ 21600 1 2"/>
                <a:gd name="G10" fmla="+- 2314 0 G9"/>
                <a:gd name="G11" fmla="?: G10 G8 0"/>
                <a:gd name="G12" fmla="?: G10 G7 21600"/>
                <a:gd name="T0" fmla="*/ 20443 w 21600"/>
                <a:gd name="T1" fmla="*/ 10800 h 21600"/>
                <a:gd name="T2" fmla="*/ 10800 w 21600"/>
                <a:gd name="T3" fmla="*/ 21600 h 21600"/>
                <a:gd name="T4" fmla="*/ 1157 w 21600"/>
                <a:gd name="T5" fmla="*/ 10800 h 21600"/>
                <a:gd name="T6" fmla="*/ 10800 w 21600"/>
                <a:gd name="T7" fmla="*/ 0 h 21600"/>
                <a:gd name="T8" fmla="*/ 2957 w 21600"/>
                <a:gd name="T9" fmla="*/ 2957 h 21600"/>
                <a:gd name="T10" fmla="*/ 18643 w 21600"/>
                <a:gd name="T11" fmla="*/ 1864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14" y="21600"/>
                  </a:lnTo>
                  <a:lnTo>
                    <a:pt x="19286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59" name="Text Box 73"/>
            <p:cNvSpPr txBox="1">
              <a:spLocks noChangeArrowheads="1"/>
            </p:cNvSpPr>
            <p:nvPr/>
          </p:nvSpPr>
          <p:spPr bwMode="auto">
            <a:xfrm>
              <a:off x="2215463" y="177710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테스트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6001112" y="2480953"/>
            <a:ext cx="2326862" cy="198073"/>
            <a:chOff x="7381892" y="2476243"/>
            <a:chExt cx="720645" cy="198073"/>
          </a:xfrm>
        </p:grpSpPr>
        <p:sp>
          <p:nvSpPr>
            <p:cNvPr id="161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62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유지  및 보수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6600168" y="3052302"/>
            <a:ext cx="1727806" cy="198073"/>
            <a:chOff x="7381892" y="2476243"/>
            <a:chExt cx="720645" cy="198073"/>
          </a:xfrm>
        </p:grpSpPr>
        <p:sp>
          <p:nvSpPr>
            <p:cNvPr id="164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65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테스트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872464" y="3674927"/>
            <a:ext cx="2455510" cy="198073"/>
            <a:chOff x="7381892" y="2476243"/>
            <a:chExt cx="720645" cy="198073"/>
          </a:xfrm>
        </p:grpSpPr>
        <p:sp>
          <p:nvSpPr>
            <p:cNvPr id="167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68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유지  및 보수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0105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5638800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620872" y="4076720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데이터 분석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3465747" y="3708763"/>
            <a:ext cx="2935053" cy="397250"/>
          </a:xfrm>
          <a:custGeom>
            <a:avLst/>
            <a:gdLst/>
            <a:ahLst/>
            <a:cxnLst>
              <a:cxn ang="0">
                <a:pos x="0" y="682"/>
              </a:cxn>
              <a:cxn ang="0">
                <a:pos x="613" y="0"/>
              </a:cxn>
              <a:cxn ang="0">
                <a:pos x="1197" y="0"/>
              </a:cxn>
              <a:cxn ang="0">
                <a:pos x="1837" y="685"/>
              </a:cxn>
              <a:cxn ang="0">
                <a:pos x="0" y="682"/>
              </a:cxn>
            </a:cxnLst>
            <a:rect l="0" t="0" r="r" b="b"/>
            <a:pathLst>
              <a:path w="1837" h="685">
                <a:moveTo>
                  <a:pt x="0" y="682"/>
                </a:moveTo>
                <a:lnTo>
                  <a:pt x="613" y="0"/>
                </a:lnTo>
                <a:lnTo>
                  <a:pt x="1197" y="0"/>
                </a:lnTo>
                <a:lnTo>
                  <a:pt x="1837" y="685"/>
                </a:lnTo>
                <a:lnTo>
                  <a:pt x="0" y="68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439522" y="4076720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안드로이드</a:t>
                </a: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 프로그래밍 숙달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0" name="Freeform 8"/>
          <p:cNvSpPr>
            <a:spLocks/>
          </p:cNvSpPr>
          <p:nvPr/>
        </p:nvSpPr>
        <p:spPr bwMode="auto">
          <a:xfrm>
            <a:off x="228600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01675" y="4076720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네트워크 프로그래밍 숙달</a:t>
                </a: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8888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소개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자신이 먹은 음식들을 모든 사람들과 공유할 수 있는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안드로이드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</a:t>
              </a:r>
              <a:endPara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목표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네트워크 및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안드로이드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프로그래밍에 익숙해지는 것</a:t>
              </a:r>
              <a:endPara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1001" y="185478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프로젝트명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FOOD SHARE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목표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  <a:r>
              <a: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네트워크 및 </a:t>
            </a:r>
            <a:r>
              <a:rPr lang="ko-KR" altLang="en-US" sz="1400" spc="-110" dirty="0" err="1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안드로이드</a:t>
            </a:r>
            <a:r>
              <a: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프로그래밍 이해 및 숙달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팀원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이정수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(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팀장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)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 조성룡 김기원 최여진</a:t>
            </a:r>
            <a:endParaRPr lang="en-US" altLang="ko-KR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이 팀이어야 하는 이유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  <a:ea typeface="+mn-ea"/>
              </a:rPr>
              <a:t>각자의 장점을 살려 좋은 결과물을 만들 수 있기 때문입니다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  <a:ea typeface="+mn-ea"/>
              </a:rPr>
              <a:t>.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우리 팀의 강점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  <a:r>
              <a: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서로 유대감이 깊다</a:t>
            </a:r>
            <a:endParaRPr lang="en-US" altLang="ko-KR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158"/>
          <p:cNvSpPr txBox="1"/>
          <p:nvPr/>
        </p:nvSpPr>
        <p:spPr>
          <a:xfrm>
            <a:off x="3512840" y="4681566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안드로이드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스튜디오 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7600" y="5026098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언어에 대한 친밀감 배양 및 자유로운 구현 능력 숙달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앱에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기능적 이해 및 인터페이스 배치 능력 향상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8" name="TextBox 158"/>
          <p:cNvSpPr txBox="1"/>
          <p:nvPr/>
        </p:nvSpPr>
        <p:spPr>
          <a:xfrm>
            <a:off x="6654974" y="4688545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서버 데이터 분석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94548" y="5029890"/>
            <a:ext cx="2622948" cy="703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분류에 따른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추천을 위한 데이터 분석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158"/>
          <p:cNvSpPr txBox="1"/>
          <p:nvPr/>
        </p:nvSpPr>
        <p:spPr>
          <a:xfrm>
            <a:off x="289485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소켓 프로그래밍 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739" y="5022534"/>
            <a:ext cx="2622948" cy="782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서버에 대한 기초 지식 습득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서버를 직접 구축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정보 전달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03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4304928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585837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프로젝트는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Apache License 2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를 기반으로 </a:t>
              </a:r>
              <a:r>
                <a:rPr lang="en-US" altLang="ko-KR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GitHub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를 통해 관리 할 예정이다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19289" y="190965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Apache License 2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적용 이유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가장 보편화된 라이선스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소스코드 버전관리 도구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소스코드 버전관리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URL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  <a:ea typeface="+mn-ea"/>
              </a:rPr>
              <a:t>: </a:t>
            </a:r>
            <a:r>
              <a:rPr lang="en-US" altLang="ko-KR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https://github.com/wooba93/OSS1_FINAL_PROJECT</a:t>
            </a:r>
            <a:endParaRPr lang="en-US" altLang="ko-KR" sz="1400" b="1" spc="-110" dirty="0" smtClean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테스트 방안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동적 테스트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.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latin typeface="+mn-ea"/>
              </a:rPr>
              <a:t>핸드폰에 연결하여 직접 구현된 내용을 테스트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6426" y="4068842"/>
            <a:ext cx="2988153" cy="2192806"/>
            <a:chOff x="3432128" y="4056185"/>
            <a:chExt cx="2988153" cy="2192806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32128" y="4056185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23241"/>
              <a:chOff x="797682" y="1752600"/>
              <a:chExt cx="2478178" cy="423241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16242"/>
                <a:chOff x="797682" y="2216799"/>
                <a:chExt cx="2478178" cy="416242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30171" y="2277160"/>
                  <a:ext cx="2444017" cy="355881"/>
                  <a:chOff x="2329446" y="2847539"/>
                  <a:chExt cx="6786695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329446" y="2847539"/>
                    <a:ext cx="6786695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8" y="2956728"/>
                    <a:ext cx="4279331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모바일 웹 기술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4" name="TextBox 158"/>
            <p:cNvSpPr txBox="1"/>
            <p:nvPr/>
          </p:nvSpPr>
          <p:spPr>
            <a:xfrm>
              <a:off x="3518346" y="4681566"/>
              <a:ext cx="2819400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9pPr>
            </a:lstStyle>
            <a:p>
              <a:pPr indent="-180975" algn="ctr" latinLnBrk="0">
                <a:lnSpc>
                  <a:spcPct val="90000"/>
                </a:lnSpc>
                <a:defRPr/>
              </a:pPr>
              <a:r>
                <a:rPr lang="en-US" altLang="ko-KR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Android</a:t>
              </a:r>
              <a:r>
                <a:rPr lang="ko-KR" altLang="en-US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만 지원</a:t>
              </a:r>
              <a:endParaRPr lang="ko-KR" altLang="en-US" sz="13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57600" y="5088853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최신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SDK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뿐만 아니라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4.0kicat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등 여러 버전에서 호환이 가능하도록 구현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61307" y="4081951"/>
            <a:ext cx="2980759" cy="2209800"/>
            <a:chOff x="201675" y="4114077"/>
            <a:chExt cx="2980759" cy="2209800"/>
          </a:xfrm>
        </p:grpSpPr>
        <p:grpSp>
          <p:nvGrpSpPr>
            <p:cNvPr id="89" name="그룹 88"/>
            <p:cNvGrpSpPr/>
            <p:nvPr/>
          </p:nvGrpSpPr>
          <p:grpSpPr>
            <a:xfrm>
              <a:off x="201675" y="4114077"/>
              <a:ext cx="2980759" cy="2209800"/>
              <a:chOff x="201675" y="4076720"/>
              <a:chExt cx="2980759" cy="2209800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210203" y="4093714"/>
                <a:ext cx="2971800" cy="2192806"/>
              </a:xfrm>
              <a:prstGeom prst="roundRect">
                <a:avLst>
                  <a:gd name="adj" fmla="val 4088"/>
                </a:avLst>
              </a:prstGeom>
              <a:solidFill>
                <a:schemeClr val="bg1"/>
              </a:solidFill>
              <a:ln w="19050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54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>
                  <a:solidFill>
                    <a:schemeClr val="lt1"/>
                  </a:solidFill>
                  <a:latin typeface="+mn-ea"/>
                </a:endParaRP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201675" y="4076720"/>
                <a:ext cx="2980759" cy="472069"/>
                <a:chOff x="797682" y="1752600"/>
                <a:chExt cx="2478178" cy="472069"/>
              </a:xfrm>
            </p:grpSpPr>
            <p:grpSp>
              <p:nvGrpSpPr>
                <p:cNvPr id="36" name="그룹 108"/>
                <p:cNvGrpSpPr/>
                <p:nvPr/>
              </p:nvGrpSpPr>
              <p:grpSpPr>
                <a:xfrm>
                  <a:off x="797682" y="1759599"/>
                  <a:ext cx="2478178" cy="465070"/>
                  <a:chOff x="797682" y="2216799"/>
                  <a:chExt cx="2478178" cy="465070"/>
                </a:xfrm>
              </p:grpSpPr>
              <p:sp>
                <p:nvSpPr>
                  <p:cNvPr id="38" name="Freeform 6"/>
                  <p:cNvSpPr>
                    <a:spLocks/>
                  </p:cNvSpPr>
                  <p:nvPr/>
                </p:nvSpPr>
                <p:spPr bwMode="auto">
                  <a:xfrm>
                    <a:off x="797682" y="2216799"/>
                    <a:ext cx="2478178" cy="381412"/>
                  </a:xfrm>
                  <a:prstGeom prst="round2SameRect">
                    <a:avLst>
                      <a:gd name="adj1" fmla="val 12671"/>
                      <a:gd name="adj2" fmla="val 0"/>
                    </a:avLst>
                  </a:prstGeom>
                  <a:solidFill>
                    <a:srgbClr val="4C61CC"/>
                  </a:solidFill>
                  <a:ln w="19050">
                    <a:noFill/>
                    <a:headEnd type="oval"/>
                    <a:tailEnd type="oval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39" name="양쪽 모서리가 둥근 사각형 38"/>
                  <p:cNvSpPr/>
                  <p:nvPr/>
                </p:nvSpPr>
                <p:spPr>
                  <a:xfrm flipH="1">
                    <a:off x="814811" y="2234121"/>
                    <a:ext cx="2447453" cy="220980"/>
                  </a:xfrm>
                  <a:prstGeom prst="round2SameRect">
                    <a:avLst>
                      <a:gd name="adj1" fmla="val 21142"/>
                      <a:gd name="adj2" fmla="val 0"/>
                    </a:avLst>
                  </a:prstGeom>
                  <a:gradFill flip="none" rotWithShape="1">
                    <a:gsLst>
                      <a:gs pos="100000">
                        <a:srgbClr val="0070C0">
                          <a:alpha val="0"/>
                        </a:srgb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54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  <p:grpSp>
                <p:nvGrpSpPr>
                  <p:cNvPr id="40" name="그룹 112"/>
                  <p:cNvGrpSpPr/>
                  <p:nvPr/>
                </p:nvGrpSpPr>
                <p:grpSpPr>
                  <a:xfrm>
                    <a:off x="817482" y="2325988"/>
                    <a:ext cx="2444018" cy="355881"/>
                    <a:chOff x="2294211" y="2928934"/>
                    <a:chExt cx="6786698" cy="593247"/>
                  </a:xfrm>
                </p:grpSpPr>
                <p:sp>
                  <p:nvSpPr>
                    <p:cNvPr id="41" name="자유형 40"/>
                    <p:cNvSpPr/>
                    <p:nvPr/>
                  </p:nvSpPr>
                  <p:spPr>
                    <a:xfrm>
                      <a:off x="2294211" y="2928934"/>
                      <a:ext cx="6786698" cy="593247"/>
                    </a:xfrm>
                    <a:custGeom>
                      <a:avLst/>
                      <a:gdLst>
                        <a:gd name="connsiteX0" fmla="*/ 6350 w 2533650"/>
                        <a:gd name="connsiteY0" fmla="*/ 6350 h 228600"/>
                        <a:gd name="connsiteX1" fmla="*/ 2527300 w 2533650"/>
                        <a:gd name="connsiteY1" fmla="*/ 0 h 228600"/>
                        <a:gd name="connsiteX2" fmla="*/ 2533650 w 2533650"/>
                        <a:gd name="connsiteY2" fmla="*/ 228600 h 228600"/>
                        <a:gd name="connsiteX3" fmla="*/ 0 w 2533650"/>
                        <a:gd name="connsiteY3" fmla="*/ 215900 h 228600"/>
                        <a:gd name="connsiteX4" fmla="*/ 6350 w 2533650"/>
                        <a:gd name="connsiteY4" fmla="*/ 6350 h 228600"/>
                        <a:gd name="connsiteX0" fmla="*/ 6350 w 2533650"/>
                        <a:gd name="connsiteY0" fmla="*/ 6350 h 228600"/>
                        <a:gd name="connsiteX1" fmla="*/ 2527300 w 2533650"/>
                        <a:gd name="connsiteY1" fmla="*/ 0 h 228600"/>
                        <a:gd name="connsiteX2" fmla="*/ 2533650 w 2533650"/>
                        <a:gd name="connsiteY2" fmla="*/ 228600 h 228600"/>
                        <a:gd name="connsiteX3" fmla="*/ 0 w 2533650"/>
                        <a:gd name="connsiteY3" fmla="*/ 215900 h 228600"/>
                        <a:gd name="connsiteX4" fmla="*/ 6350 w 2533650"/>
                        <a:gd name="connsiteY4" fmla="*/ 6350 h 228600"/>
                        <a:gd name="connsiteX0" fmla="*/ 6350 w 2533650"/>
                        <a:gd name="connsiteY0" fmla="*/ 83005 h 305255"/>
                        <a:gd name="connsiteX1" fmla="*/ 2527300 w 2533650"/>
                        <a:gd name="connsiteY1" fmla="*/ 76655 h 305255"/>
                        <a:gd name="connsiteX2" fmla="*/ 2533650 w 2533650"/>
                        <a:gd name="connsiteY2" fmla="*/ 305255 h 305255"/>
                        <a:gd name="connsiteX3" fmla="*/ 0 w 2533650"/>
                        <a:gd name="connsiteY3" fmla="*/ 292555 h 305255"/>
                        <a:gd name="connsiteX4" fmla="*/ 6350 w 2533650"/>
                        <a:gd name="connsiteY4" fmla="*/ 83005 h 305255"/>
                        <a:gd name="connsiteX0" fmla="*/ 6350 w 2533650"/>
                        <a:gd name="connsiteY0" fmla="*/ 117285 h 339535"/>
                        <a:gd name="connsiteX1" fmla="*/ 2527300 w 2533650"/>
                        <a:gd name="connsiteY1" fmla="*/ 110935 h 339535"/>
                        <a:gd name="connsiteX2" fmla="*/ 2533650 w 2533650"/>
                        <a:gd name="connsiteY2" fmla="*/ 339535 h 339535"/>
                        <a:gd name="connsiteX3" fmla="*/ 0 w 2533650"/>
                        <a:gd name="connsiteY3" fmla="*/ 326835 h 339535"/>
                        <a:gd name="connsiteX4" fmla="*/ 6350 w 2533650"/>
                        <a:gd name="connsiteY4" fmla="*/ 117285 h 339535"/>
                        <a:gd name="connsiteX0" fmla="*/ 6350 w 2533650"/>
                        <a:gd name="connsiteY0" fmla="*/ 117285 h 371331"/>
                        <a:gd name="connsiteX1" fmla="*/ 2527300 w 2533650"/>
                        <a:gd name="connsiteY1" fmla="*/ 110935 h 371331"/>
                        <a:gd name="connsiteX2" fmla="*/ 2533650 w 2533650"/>
                        <a:gd name="connsiteY2" fmla="*/ 339535 h 371331"/>
                        <a:gd name="connsiteX3" fmla="*/ 0 w 2533650"/>
                        <a:gd name="connsiteY3" fmla="*/ 326835 h 371331"/>
                        <a:gd name="connsiteX4" fmla="*/ 6350 w 2533650"/>
                        <a:gd name="connsiteY4" fmla="*/ 117285 h 371331"/>
                        <a:gd name="connsiteX0" fmla="*/ 2046 w 2533650"/>
                        <a:gd name="connsiteY0" fmla="*/ 117285 h 360938"/>
                        <a:gd name="connsiteX1" fmla="*/ 2527300 w 2533650"/>
                        <a:gd name="connsiteY1" fmla="*/ 100542 h 360938"/>
                        <a:gd name="connsiteX2" fmla="*/ 2533650 w 2533650"/>
                        <a:gd name="connsiteY2" fmla="*/ 329142 h 360938"/>
                        <a:gd name="connsiteX3" fmla="*/ 0 w 2533650"/>
                        <a:gd name="connsiteY3" fmla="*/ 316442 h 360938"/>
                        <a:gd name="connsiteX4" fmla="*/ 2046 w 2533650"/>
                        <a:gd name="connsiteY4" fmla="*/ 117285 h 360938"/>
                        <a:gd name="connsiteX0" fmla="*/ 2046 w 2532906"/>
                        <a:gd name="connsiteY0" fmla="*/ 117285 h 360938"/>
                        <a:gd name="connsiteX1" fmla="*/ 2527300 w 2532906"/>
                        <a:gd name="connsiteY1" fmla="*/ 100542 h 360938"/>
                        <a:gd name="connsiteX2" fmla="*/ 2532906 w 2532906"/>
                        <a:gd name="connsiteY2" fmla="*/ 313726 h 360938"/>
                        <a:gd name="connsiteX3" fmla="*/ 0 w 2532906"/>
                        <a:gd name="connsiteY3" fmla="*/ 316442 h 360938"/>
                        <a:gd name="connsiteX4" fmla="*/ 2046 w 2532906"/>
                        <a:gd name="connsiteY4" fmla="*/ 117285 h 360938"/>
                        <a:gd name="connsiteX0" fmla="*/ 4886 w 2532906"/>
                        <a:gd name="connsiteY0" fmla="*/ 117285 h 367499"/>
                        <a:gd name="connsiteX1" fmla="*/ 2527300 w 2532906"/>
                        <a:gd name="connsiteY1" fmla="*/ 107103 h 367499"/>
                        <a:gd name="connsiteX2" fmla="*/ 2532906 w 2532906"/>
                        <a:gd name="connsiteY2" fmla="*/ 320287 h 367499"/>
                        <a:gd name="connsiteX3" fmla="*/ 0 w 2532906"/>
                        <a:gd name="connsiteY3" fmla="*/ 323003 h 367499"/>
                        <a:gd name="connsiteX4" fmla="*/ 4886 w 2532906"/>
                        <a:gd name="connsiteY4" fmla="*/ 117285 h 367499"/>
                        <a:gd name="connsiteX0" fmla="*/ 0 w 2539926"/>
                        <a:gd name="connsiteY0" fmla="*/ 117285 h 365117"/>
                        <a:gd name="connsiteX1" fmla="*/ 2534320 w 2539926"/>
                        <a:gd name="connsiteY1" fmla="*/ 104721 h 365117"/>
                        <a:gd name="connsiteX2" fmla="*/ 2539926 w 2539926"/>
                        <a:gd name="connsiteY2" fmla="*/ 317905 h 365117"/>
                        <a:gd name="connsiteX3" fmla="*/ 7020 w 2539926"/>
                        <a:gd name="connsiteY3" fmla="*/ 320621 h 365117"/>
                        <a:gd name="connsiteX4" fmla="*/ 0 w 2539926"/>
                        <a:gd name="connsiteY4" fmla="*/ 117285 h 365117"/>
                        <a:gd name="connsiteX0" fmla="*/ 0 w 2539926"/>
                        <a:gd name="connsiteY0" fmla="*/ 117285 h 365117"/>
                        <a:gd name="connsiteX1" fmla="*/ 2534320 w 2539926"/>
                        <a:gd name="connsiteY1" fmla="*/ 104721 h 365117"/>
                        <a:gd name="connsiteX2" fmla="*/ 2539926 w 2539926"/>
                        <a:gd name="connsiteY2" fmla="*/ 317905 h 365117"/>
                        <a:gd name="connsiteX3" fmla="*/ 2258 w 2539926"/>
                        <a:gd name="connsiteY3" fmla="*/ 315859 h 365117"/>
                        <a:gd name="connsiteX4" fmla="*/ 0 w 2539926"/>
                        <a:gd name="connsiteY4" fmla="*/ 117285 h 365117"/>
                        <a:gd name="connsiteX0" fmla="*/ 876 w 2538421"/>
                        <a:gd name="connsiteY0" fmla="*/ 117285 h 367499"/>
                        <a:gd name="connsiteX1" fmla="*/ 2532815 w 2538421"/>
                        <a:gd name="connsiteY1" fmla="*/ 107103 h 367499"/>
                        <a:gd name="connsiteX2" fmla="*/ 2538421 w 2538421"/>
                        <a:gd name="connsiteY2" fmla="*/ 320287 h 367499"/>
                        <a:gd name="connsiteX3" fmla="*/ 753 w 2538421"/>
                        <a:gd name="connsiteY3" fmla="*/ 318241 h 367499"/>
                        <a:gd name="connsiteX4" fmla="*/ 876 w 2538421"/>
                        <a:gd name="connsiteY4" fmla="*/ 117285 h 367499"/>
                        <a:gd name="connsiteX0" fmla="*/ 876 w 2538421"/>
                        <a:gd name="connsiteY0" fmla="*/ 246530 h 496744"/>
                        <a:gd name="connsiteX1" fmla="*/ 2532815 w 2538421"/>
                        <a:gd name="connsiteY1" fmla="*/ 236348 h 496744"/>
                        <a:gd name="connsiteX2" fmla="*/ 2538421 w 2538421"/>
                        <a:gd name="connsiteY2" fmla="*/ 449532 h 496744"/>
                        <a:gd name="connsiteX3" fmla="*/ 753 w 2538421"/>
                        <a:gd name="connsiteY3" fmla="*/ 447486 h 496744"/>
                        <a:gd name="connsiteX4" fmla="*/ 876 w 2538421"/>
                        <a:gd name="connsiteY4" fmla="*/ 246530 h 496744"/>
                        <a:gd name="connsiteX0" fmla="*/ 876 w 2538421"/>
                        <a:gd name="connsiteY0" fmla="*/ 246530 h 593247"/>
                        <a:gd name="connsiteX1" fmla="*/ 2532815 w 2538421"/>
                        <a:gd name="connsiteY1" fmla="*/ 236348 h 593247"/>
                        <a:gd name="connsiteX2" fmla="*/ 2538421 w 2538421"/>
                        <a:gd name="connsiteY2" fmla="*/ 449532 h 593247"/>
                        <a:gd name="connsiteX3" fmla="*/ 753 w 2538421"/>
                        <a:gd name="connsiteY3" fmla="*/ 447486 h 593247"/>
                        <a:gd name="connsiteX4" fmla="*/ 876 w 2538421"/>
                        <a:gd name="connsiteY4" fmla="*/ 246530 h 593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38421" h="593247">
                          <a:moveTo>
                            <a:pt x="876" y="246530"/>
                          </a:moveTo>
                          <a:cubicBezTo>
                            <a:pt x="413759" y="0"/>
                            <a:pt x="1678546" y="593247"/>
                            <a:pt x="2532815" y="236348"/>
                          </a:cubicBezTo>
                          <a:lnTo>
                            <a:pt x="2538421" y="449532"/>
                          </a:lnTo>
                          <a:lnTo>
                            <a:pt x="753" y="447486"/>
                          </a:lnTo>
                          <a:cubicBezTo>
                            <a:pt x="0" y="381295"/>
                            <a:pt x="1629" y="312721"/>
                            <a:pt x="876" y="24653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10000"/>
                          </a:schemeClr>
                        </a:gs>
                        <a:gs pos="0">
                          <a:schemeClr val="bg1">
                            <a:lumMod val="95000"/>
                            <a:alpha val="30000"/>
                          </a:schemeClr>
                        </a:gs>
                      </a:gsLst>
                      <a:lin ang="162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ko-KR" altLang="en-US" sz="2000">
                        <a:latin typeface="+mn-ea"/>
                      </a:endParaRPr>
                    </a:p>
                  </p:txBody>
                </p:sp>
                <p:sp>
                  <p:nvSpPr>
                    <p:cNvPr id="42" name="자유형 41"/>
                    <p:cNvSpPr/>
                    <p:nvPr/>
                  </p:nvSpPr>
                  <p:spPr>
                    <a:xfrm>
                      <a:off x="4801577" y="2956726"/>
                      <a:ext cx="4279332" cy="425252"/>
                    </a:xfrm>
                    <a:custGeom>
                      <a:avLst/>
                      <a:gdLst>
                        <a:gd name="connsiteX0" fmla="*/ 1460500 w 1530350"/>
                        <a:gd name="connsiteY0" fmla="*/ 0 h 434975"/>
                        <a:gd name="connsiteX1" fmla="*/ 0 w 1530350"/>
                        <a:gd name="connsiteY1" fmla="*/ 434975 h 434975"/>
                        <a:gd name="connsiteX2" fmla="*/ 1530350 w 1530350"/>
                        <a:gd name="connsiteY2" fmla="*/ 434975 h 434975"/>
                        <a:gd name="connsiteX3" fmla="*/ 1460500 w 1530350"/>
                        <a:gd name="connsiteY3" fmla="*/ 0 h 434975"/>
                        <a:gd name="connsiteX0" fmla="*/ 1519858 w 1530350"/>
                        <a:gd name="connsiteY0" fmla="*/ 0 h 418108"/>
                        <a:gd name="connsiteX1" fmla="*/ 0 w 1530350"/>
                        <a:gd name="connsiteY1" fmla="*/ 418108 h 418108"/>
                        <a:gd name="connsiteX2" fmla="*/ 1530350 w 1530350"/>
                        <a:gd name="connsiteY2" fmla="*/ 418108 h 418108"/>
                        <a:gd name="connsiteX3" fmla="*/ 1519858 w 1530350"/>
                        <a:gd name="connsiteY3" fmla="*/ 0 h 418108"/>
                        <a:gd name="connsiteX0" fmla="*/ 1519858 w 1530350"/>
                        <a:gd name="connsiteY0" fmla="*/ 0 h 418108"/>
                        <a:gd name="connsiteX1" fmla="*/ 0 w 1530350"/>
                        <a:gd name="connsiteY1" fmla="*/ 418108 h 418108"/>
                        <a:gd name="connsiteX2" fmla="*/ 1530350 w 1530350"/>
                        <a:gd name="connsiteY2" fmla="*/ 418108 h 418108"/>
                        <a:gd name="connsiteX3" fmla="*/ 1519858 w 1530350"/>
                        <a:gd name="connsiteY3" fmla="*/ 0 h 418108"/>
                        <a:gd name="connsiteX0" fmla="*/ 1519858 w 1530350"/>
                        <a:gd name="connsiteY0" fmla="*/ 0 h 418108"/>
                        <a:gd name="connsiteX1" fmla="*/ 0 w 1530350"/>
                        <a:gd name="connsiteY1" fmla="*/ 418108 h 418108"/>
                        <a:gd name="connsiteX2" fmla="*/ 1530350 w 1530350"/>
                        <a:gd name="connsiteY2" fmla="*/ 418108 h 418108"/>
                        <a:gd name="connsiteX3" fmla="*/ 1519858 w 1530350"/>
                        <a:gd name="connsiteY3" fmla="*/ 0 h 418108"/>
                        <a:gd name="connsiteX0" fmla="*/ 1519858 w 1535112"/>
                        <a:gd name="connsiteY0" fmla="*/ 0 h 422870"/>
                        <a:gd name="connsiteX1" fmla="*/ 0 w 1535112"/>
                        <a:gd name="connsiteY1" fmla="*/ 418108 h 422870"/>
                        <a:gd name="connsiteX2" fmla="*/ 1535112 w 1535112"/>
                        <a:gd name="connsiteY2" fmla="*/ 422870 h 422870"/>
                        <a:gd name="connsiteX3" fmla="*/ 1519858 w 1535112"/>
                        <a:gd name="connsiteY3" fmla="*/ 0 h 422870"/>
                        <a:gd name="connsiteX0" fmla="*/ 1519858 w 1527968"/>
                        <a:gd name="connsiteY0" fmla="*/ 0 h 420489"/>
                        <a:gd name="connsiteX1" fmla="*/ 0 w 1527968"/>
                        <a:gd name="connsiteY1" fmla="*/ 418108 h 420489"/>
                        <a:gd name="connsiteX2" fmla="*/ 1527968 w 1527968"/>
                        <a:gd name="connsiteY2" fmla="*/ 420489 h 420489"/>
                        <a:gd name="connsiteX3" fmla="*/ 1519858 w 1527968"/>
                        <a:gd name="connsiteY3" fmla="*/ 0 h 420489"/>
                        <a:gd name="connsiteX0" fmla="*/ 1519858 w 1527968"/>
                        <a:gd name="connsiteY0" fmla="*/ 0 h 425252"/>
                        <a:gd name="connsiteX1" fmla="*/ 0 w 1527968"/>
                        <a:gd name="connsiteY1" fmla="*/ 425252 h 425252"/>
                        <a:gd name="connsiteX2" fmla="*/ 1527968 w 1527968"/>
                        <a:gd name="connsiteY2" fmla="*/ 420489 h 425252"/>
                        <a:gd name="connsiteX3" fmla="*/ 1519858 w 1527968"/>
                        <a:gd name="connsiteY3" fmla="*/ 0 h 425252"/>
                        <a:gd name="connsiteX0" fmla="*/ 1519858 w 1524719"/>
                        <a:gd name="connsiteY0" fmla="*/ 0 h 427273"/>
                        <a:gd name="connsiteX1" fmla="*/ 0 w 1524719"/>
                        <a:gd name="connsiteY1" fmla="*/ 425252 h 427273"/>
                        <a:gd name="connsiteX2" fmla="*/ 1524719 w 1524719"/>
                        <a:gd name="connsiteY2" fmla="*/ 427273 h 427273"/>
                        <a:gd name="connsiteX3" fmla="*/ 1519858 w 1524719"/>
                        <a:gd name="connsiteY3" fmla="*/ 0 h 427273"/>
                        <a:gd name="connsiteX0" fmla="*/ 1519858 w 1522332"/>
                        <a:gd name="connsiteY0" fmla="*/ 0 h 425252"/>
                        <a:gd name="connsiteX1" fmla="*/ 0 w 1522332"/>
                        <a:gd name="connsiteY1" fmla="*/ 425252 h 425252"/>
                        <a:gd name="connsiteX2" fmla="*/ 1522332 w 1522332"/>
                        <a:gd name="connsiteY2" fmla="*/ 420923 h 425252"/>
                        <a:gd name="connsiteX3" fmla="*/ 1519858 w 1522332"/>
                        <a:gd name="connsiteY3" fmla="*/ 0 h 425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22332" h="425252">
                          <a:moveTo>
                            <a:pt x="1519858" y="0"/>
                          </a:moveTo>
                          <a:cubicBezTo>
                            <a:pt x="1271282" y="374170"/>
                            <a:pt x="295072" y="412387"/>
                            <a:pt x="0" y="425252"/>
                          </a:cubicBezTo>
                          <a:lnTo>
                            <a:pt x="1522332" y="420923"/>
                          </a:lnTo>
                          <a:cubicBezTo>
                            <a:pt x="1520712" y="278499"/>
                            <a:pt x="1521478" y="142424"/>
                            <a:pt x="1519858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bg1">
                            <a:alpha val="0"/>
                          </a:schemeClr>
                        </a:gs>
                        <a:gs pos="0">
                          <a:schemeClr val="bg1">
                            <a:lumMod val="95000"/>
                            <a:alpha val="20000"/>
                          </a:schemeClr>
                        </a:gs>
                      </a:gsLst>
                      <a:lin ang="16200000" scaled="1"/>
                      <a:tileRect/>
                    </a:gradFill>
                    <a:ln w="19050">
                      <a:noFill/>
                      <a:headEnd type="oval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rtl="0" fontAlgn="base" latinLnBrk="1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1" hangingPunct="1">
                        <a:defRPr kumimoj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ko-KR" altLang="en-US" sz="2000" dirty="0">
                        <a:latin typeface="+mn-ea"/>
                      </a:endParaRPr>
                    </a:p>
                  </p:txBody>
                </p:sp>
              </p:grpSp>
            </p:grpSp>
            <p:sp>
              <p:nvSpPr>
                <p:cNvPr id="37" name="TextBox 98"/>
                <p:cNvSpPr txBox="1"/>
                <p:nvPr/>
              </p:nvSpPr>
              <p:spPr>
                <a:xfrm>
                  <a:off x="800100" y="1752600"/>
                  <a:ext cx="2466974" cy="361950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산돌고딕 L" pitchFamily="18" charset="-127"/>
                      <a:ea typeface="산돌고딕 L" pitchFamily="18" charset="-127"/>
                      <a:cs typeface="+mn-cs"/>
                    </a:defRPr>
                  </a:lvl9pPr>
                </a:lstStyle>
                <a:p>
                  <a:pPr indent="-180975" algn="ctr">
                    <a:lnSpc>
                      <a:spcPct val="120000"/>
                    </a:lnSpc>
                    <a:defRPr/>
                  </a:pPr>
                  <a:r>
                    <a:rPr lang="ko-KR" altLang="en-US" sz="1600" smtClean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glow rad="63500">
                          <a:srgbClr val="002060">
                            <a:alpha val="40000"/>
                          </a:srgb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  <a:cs typeface="Arial" pitchFamily="34" charset="0"/>
                    </a:rPr>
                    <a:t>적용 기술</a:t>
                  </a:r>
                  <a:endPara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50" name="TextBox 158"/>
            <p:cNvSpPr txBox="1"/>
            <p:nvPr/>
          </p:nvSpPr>
          <p:spPr>
            <a:xfrm>
              <a:off x="289485" y="4715359"/>
              <a:ext cx="2819400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  <a:cs typeface="+mn-cs"/>
                </a:defRPr>
              </a:lvl9pPr>
            </a:lstStyle>
            <a:p>
              <a:pPr indent="-180975" algn="ctr" latinLnBrk="0">
                <a:lnSpc>
                  <a:spcPct val="90000"/>
                </a:lnSpc>
                <a:defRPr/>
              </a:pPr>
              <a:r>
                <a:rPr lang="ko-KR" altLang="en-US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네트워크 구현 </a:t>
              </a:r>
              <a:r>
                <a:rPr lang="en-US" altLang="ko-KR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소켓 프로그래밍</a:t>
              </a:r>
              <a:r>
                <a:rPr lang="en-US" altLang="ko-KR" sz="13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rgbClr val="3F4CC9"/>
                  </a:solidFill>
                  <a:latin typeface="+mn-ea"/>
                  <a:ea typeface="+mn-ea"/>
                </a:rPr>
                <a:t>)</a:t>
              </a:r>
              <a:endParaRPr lang="ko-KR" altLang="en-US" sz="13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8739" y="5122646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00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서버에 대한 기초 지식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습득</a:t>
              </a:r>
              <a:endPara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indent="-180975" latinLnBrk="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서버를 </a:t>
              </a:r>
              <a:r>
                <a:rPr lang="ko-KR" altLang="en-US" sz="1200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직접 구축</a:t>
              </a:r>
              <a:endParaRPr lang="en-US" altLang="ko-KR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20464" y="4133087"/>
            <a:ext cx="4516512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UI </a:t>
                </a: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전문성 부족</a:t>
                </a: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프로젝트의 리스크 및 해결 방안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리스크는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다음과 같이 예상된다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28152" y="4770228"/>
            <a:ext cx="4092800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PhotoShop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프로그램 강좌를 찾아본다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SNS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배치를 분석해본다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atinLnBrk="0">
              <a:lnSpc>
                <a:spcPct val="120000"/>
              </a:lnSpc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025009" y="1724141"/>
            <a:ext cx="4571452" cy="2241481"/>
            <a:chOff x="6620872" y="4076720"/>
            <a:chExt cx="2980759" cy="2241481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629400" y="4125395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 smtClean="0">
                  <a:solidFill>
                    <a:schemeClr val="lt1"/>
                  </a:solidFill>
                  <a:latin typeface="+mn-ea"/>
                </a:rPr>
                <a:t>ㅇ</a:t>
              </a:r>
              <a:endParaRPr lang="ko-KR" altLang="en-US" sz="1400" dirty="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54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7" name="양쪽 모서리가 둥근 사각형 5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58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59" name="자유형 5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60" name="자유형 5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5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안드로이드</a:t>
                </a: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 지식 부족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5049660" y="4140086"/>
            <a:ext cx="4571452" cy="2209800"/>
            <a:chOff x="3439522" y="4076720"/>
            <a:chExt cx="2980759" cy="220980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6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7" name="양쪽 모서리가 둥근 사각형 6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6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69" name="자유형 6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70" name="자유형 6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6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자바 습득 부족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96503" y="1739685"/>
            <a:ext cx="4516512" cy="2209800"/>
            <a:chOff x="201675" y="4076720"/>
            <a:chExt cx="2980759" cy="220980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74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7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7" name="양쪽 모서리가 둥근 사각형 7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78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79" name="자유형 7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80" name="자유형 7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7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서버 지식 부족</a:t>
                </a: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5258507" y="4725144"/>
            <a:ext cx="4104456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모르는 부분을 책이나 인터넷을 이용해 학습한다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28152" y="2336455"/>
            <a:ext cx="4020792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소켓 통신에 대해 학습한다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TCP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연결을 이해한다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소켓 프로그래밍 라이브러리를 활용한다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77284" y="2296822"/>
            <a:ext cx="4104456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구현하고자  하는 기능에 대해 필요한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메소드를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파악 및 활용한다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핸들러를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다루는 방법을 숙지한다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적절</a:t>
            </a:r>
            <a:r>
              <a: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레이아웃 구성 및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액티비티의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활용을 학습한다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60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개발팀 구성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프로젝트를 위해서 팀장 이정수와 함께 팀원은 조성룡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,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김기원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,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최여진으로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구성되어 있으며</a:t>
              </a:r>
              <a:endPara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각 팀원의 소개는 다음과 같다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  <a:endParaRPr lang="en-US" altLang="ko-KR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aphicFrame>
        <p:nvGraphicFramePr>
          <p:cNvPr id="76" name="다이어그램 75"/>
          <p:cNvGraphicFramePr/>
          <p:nvPr/>
        </p:nvGraphicFramePr>
        <p:xfrm>
          <a:off x="272480" y="1772816"/>
          <a:ext cx="9361040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grpSp>
        <p:nvGrpSpPr>
          <p:cNvPr id="231" name="그룹 230"/>
          <p:cNvGrpSpPr/>
          <p:nvPr/>
        </p:nvGrpSpPr>
        <p:grpSpPr>
          <a:xfrm>
            <a:off x="6624637" y="2160236"/>
            <a:ext cx="2971833" cy="1500198"/>
            <a:chOff x="6624637" y="1571612"/>
            <a:chExt cx="2971833" cy="1428760"/>
          </a:xfrm>
        </p:grpSpPr>
        <p:grpSp>
          <p:nvGrpSpPr>
            <p:cNvPr id="224" name="그룹 21"/>
            <p:cNvGrpSpPr/>
            <p:nvPr/>
          </p:nvGrpSpPr>
          <p:grpSpPr>
            <a:xfrm>
              <a:off x="6624637" y="1686740"/>
              <a:ext cx="2971833" cy="1109524"/>
              <a:chOff x="797682" y="2216799"/>
              <a:chExt cx="2478178" cy="381412"/>
            </a:xfrm>
          </p:grpSpPr>
          <p:sp>
            <p:nvSpPr>
              <p:cNvPr id="22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2671"/>
                  <a:gd name="adj2" fmla="val 0"/>
                </a:avLst>
              </a:prstGeom>
              <a:gradFill>
                <a:gsLst>
                  <a:gs pos="0">
                    <a:srgbClr val="4C61CC"/>
                  </a:gs>
                  <a:gs pos="100000">
                    <a:srgbClr val="EBE8FE">
                      <a:alpha val="0"/>
                    </a:srgbClr>
                  </a:gs>
                </a:gsLst>
                <a:lin ang="5400000" scaled="0"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30" name="양쪽 모서리가 둥근 사각형 229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36259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25" name="그룹 20"/>
            <p:cNvGrpSpPr/>
            <p:nvPr/>
          </p:nvGrpSpPr>
          <p:grpSpPr>
            <a:xfrm>
              <a:off x="6636625" y="1571612"/>
              <a:ext cx="2954185" cy="1428760"/>
              <a:chOff x="2292194" y="2928934"/>
              <a:chExt cx="6794757" cy="593247"/>
            </a:xfrm>
          </p:grpSpPr>
          <p:sp>
            <p:nvSpPr>
              <p:cNvPr id="227" name="자유형 226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8" name="자유형 227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smtClean="0"/>
              <a:t>기능 목록</a:t>
            </a:r>
            <a:r>
              <a:rPr lang="en-US" altLang="ko-KR"/>
              <a:t> </a:t>
            </a:r>
            <a:r>
              <a:rPr lang="en-US" altLang="ko-KR" smtClean="0"/>
              <a:t>(Main Functions)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FOOD SHARE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프로젝트의 주요 기능은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게시글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작성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및 공유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,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분류에 따른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게시글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검색과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일주일 간 유저의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게시글을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분석하여 메뉴를 추천하는 기능이 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음식 정보를 공유하고자 하는 사용자가 대상으로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,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주로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SNS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를 사용하는 청년층이 예상된다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  <a:endParaRPr lang="en-US" altLang="ko-KR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238092" y="2160236"/>
            <a:ext cx="2971833" cy="1500198"/>
            <a:chOff x="238092" y="1571612"/>
            <a:chExt cx="2971833" cy="1428760"/>
          </a:xfrm>
        </p:grpSpPr>
        <p:grpSp>
          <p:nvGrpSpPr>
            <p:cNvPr id="216" name="그룹 21"/>
            <p:cNvGrpSpPr/>
            <p:nvPr/>
          </p:nvGrpSpPr>
          <p:grpSpPr>
            <a:xfrm>
              <a:off x="238092" y="1686740"/>
              <a:ext cx="2971833" cy="1109524"/>
              <a:chOff x="797682" y="2216799"/>
              <a:chExt cx="2478178" cy="381412"/>
            </a:xfrm>
          </p:grpSpPr>
          <p:sp>
            <p:nvSpPr>
              <p:cNvPr id="221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670"/>
                  <a:gd name="adj2" fmla="val 0"/>
                </a:avLst>
              </a:prstGeom>
              <a:gradFill flip="none" rotWithShape="1">
                <a:gsLst>
                  <a:gs pos="0">
                    <a:srgbClr val="2CA2B2">
                      <a:shade val="30000"/>
                      <a:satMod val="115000"/>
                      <a:alpha val="0"/>
                    </a:srgbClr>
                  </a:gs>
                  <a:gs pos="100000">
                    <a:srgbClr val="2CA2B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양쪽 모서리가 둥근 사각형 38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28700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18" name="그룹 20"/>
            <p:cNvGrpSpPr/>
            <p:nvPr/>
          </p:nvGrpSpPr>
          <p:grpSpPr>
            <a:xfrm>
              <a:off x="238092" y="1571612"/>
              <a:ext cx="2954185" cy="1428760"/>
              <a:chOff x="2292194" y="2928934"/>
              <a:chExt cx="6794757" cy="593247"/>
            </a:xfrm>
          </p:grpSpPr>
          <p:sp>
            <p:nvSpPr>
              <p:cNvPr id="219" name="자유형 218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0" name="자유형 219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3452802" y="2160236"/>
            <a:ext cx="2971833" cy="1500198"/>
            <a:chOff x="3452802" y="1571612"/>
            <a:chExt cx="2971833" cy="1428760"/>
          </a:xfrm>
        </p:grpSpPr>
        <p:sp>
          <p:nvSpPr>
            <p:cNvPr id="213" name="Freeform 6"/>
            <p:cNvSpPr>
              <a:spLocks/>
            </p:cNvSpPr>
            <p:nvPr/>
          </p:nvSpPr>
          <p:spPr bwMode="auto">
            <a:xfrm>
              <a:off x="3452802" y="1686740"/>
              <a:ext cx="2971833" cy="1109524"/>
            </a:xfrm>
            <a:prstGeom prst="round2SameRect">
              <a:avLst>
                <a:gd name="adj1" fmla="val 12671"/>
                <a:gd name="adj2" fmla="val 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  <a:alpha val="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1" name="자유형 210"/>
            <p:cNvSpPr/>
            <p:nvPr/>
          </p:nvSpPr>
          <p:spPr>
            <a:xfrm>
              <a:off x="3464790" y="1571612"/>
              <a:ext cx="2954185" cy="1428760"/>
            </a:xfrm>
            <a:custGeom>
              <a:avLst/>
              <a:gdLst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83005 h 305255"/>
                <a:gd name="connsiteX1" fmla="*/ 2527300 w 2533650"/>
                <a:gd name="connsiteY1" fmla="*/ 76655 h 305255"/>
                <a:gd name="connsiteX2" fmla="*/ 2533650 w 2533650"/>
                <a:gd name="connsiteY2" fmla="*/ 305255 h 305255"/>
                <a:gd name="connsiteX3" fmla="*/ 0 w 2533650"/>
                <a:gd name="connsiteY3" fmla="*/ 292555 h 305255"/>
                <a:gd name="connsiteX4" fmla="*/ 6350 w 2533650"/>
                <a:gd name="connsiteY4" fmla="*/ 83005 h 305255"/>
                <a:gd name="connsiteX0" fmla="*/ 6350 w 2533650"/>
                <a:gd name="connsiteY0" fmla="*/ 117285 h 339535"/>
                <a:gd name="connsiteX1" fmla="*/ 2527300 w 2533650"/>
                <a:gd name="connsiteY1" fmla="*/ 110935 h 339535"/>
                <a:gd name="connsiteX2" fmla="*/ 2533650 w 2533650"/>
                <a:gd name="connsiteY2" fmla="*/ 339535 h 339535"/>
                <a:gd name="connsiteX3" fmla="*/ 0 w 2533650"/>
                <a:gd name="connsiteY3" fmla="*/ 326835 h 339535"/>
                <a:gd name="connsiteX4" fmla="*/ 6350 w 2533650"/>
                <a:gd name="connsiteY4" fmla="*/ 117285 h 339535"/>
                <a:gd name="connsiteX0" fmla="*/ 6350 w 2533650"/>
                <a:gd name="connsiteY0" fmla="*/ 117285 h 371331"/>
                <a:gd name="connsiteX1" fmla="*/ 2527300 w 2533650"/>
                <a:gd name="connsiteY1" fmla="*/ 110935 h 371331"/>
                <a:gd name="connsiteX2" fmla="*/ 2533650 w 2533650"/>
                <a:gd name="connsiteY2" fmla="*/ 339535 h 371331"/>
                <a:gd name="connsiteX3" fmla="*/ 0 w 2533650"/>
                <a:gd name="connsiteY3" fmla="*/ 326835 h 371331"/>
                <a:gd name="connsiteX4" fmla="*/ 6350 w 2533650"/>
                <a:gd name="connsiteY4" fmla="*/ 117285 h 371331"/>
                <a:gd name="connsiteX0" fmla="*/ 2046 w 2533650"/>
                <a:gd name="connsiteY0" fmla="*/ 117285 h 360938"/>
                <a:gd name="connsiteX1" fmla="*/ 2527300 w 2533650"/>
                <a:gd name="connsiteY1" fmla="*/ 100542 h 360938"/>
                <a:gd name="connsiteX2" fmla="*/ 2533650 w 2533650"/>
                <a:gd name="connsiteY2" fmla="*/ 329142 h 360938"/>
                <a:gd name="connsiteX3" fmla="*/ 0 w 2533650"/>
                <a:gd name="connsiteY3" fmla="*/ 316442 h 360938"/>
                <a:gd name="connsiteX4" fmla="*/ 2046 w 2533650"/>
                <a:gd name="connsiteY4" fmla="*/ 117285 h 360938"/>
                <a:gd name="connsiteX0" fmla="*/ 2046 w 2532906"/>
                <a:gd name="connsiteY0" fmla="*/ 117285 h 360938"/>
                <a:gd name="connsiteX1" fmla="*/ 2527300 w 2532906"/>
                <a:gd name="connsiteY1" fmla="*/ 100542 h 360938"/>
                <a:gd name="connsiteX2" fmla="*/ 2532906 w 2532906"/>
                <a:gd name="connsiteY2" fmla="*/ 313726 h 360938"/>
                <a:gd name="connsiteX3" fmla="*/ 0 w 2532906"/>
                <a:gd name="connsiteY3" fmla="*/ 316442 h 360938"/>
                <a:gd name="connsiteX4" fmla="*/ 2046 w 2532906"/>
                <a:gd name="connsiteY4" fmla="*/ 117285 h 360938"/>
                <a:gd name="connsiteX0" fmla="*/ 4886 w 2532906"/>
                <a:gd name="connsiteY0" fmla="*/ 117285 h 367499"/>
                <a:gd name="connsiteX1" fmla="*/ 2527300 w 2532906"/>
                <a:gd name="connsiteY1" fmla="*/ 107103 h 367499"/>
                <a:gd name="connsiteX2" fmla="*/ 2532906 w 2532906"/>
                <a:gd name="connsiteY2" fmla="*/ 320287 h 367499"/>
                <a:gd name="connsiteX3" fmla="*/ 0 w 2532906"/>
                <a:gd name="connsiteY3" fmla="*/ 323003 h 367499"/>
                <a:gd name="connsiteX4" fmla="*/ 4886 w 2532906"/>
                <a:gd name="connsiteY4" fmla="*/ 117285 h 367499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7020 w 2539926"/>
                <a:gd name="connsiteY3" fmla="*/ 320621 h 365117"/>
                <a:gd name="connsiteX4" fmla="*/ 0 w 2539926"/>
                <a:gd name="connsiteY4" fmla="*/ 117285 h 365117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2258 w 2539926"/>
                <a:gd name="connsiteY3" fmla="*/ 315859 h 365117"/>
                <a:gd name="connsiteX4" fmla="*/ 0 w 2539926"/>
                <a:gd name="connsiteY4" fmla="*/ 117285 h 365117"/>
                <a:gd name="connsiteX0" fmla="*/ 876 w 2538421"/>
                <a:gd name="connsiteY0" fmla="*/ 117285 h 367499"/>
                <a:gd name="connsiteX1" fmla="*/ 2532815 w 2538421"/>
                <a:gd name="connsiteY1" fmla="*/ 107103 h 367499"/>
                <a:gd name="connsiteX2" fmla="*/ 2538421 w 2538421"/>
                <a:gd name="connsiteY2" fmla="*/ 320287 h 367499"/>
                <a:gd name="connsiteX3" fmla="*/ 753 w 2538421"/>
                <a:gd name="connsiteY3" fmla="*/ 318241 h 367499"/>
                <a:gd name="connsiteX4" fmla="*/ 876 w 2538421"/>
                <a:gd name="connsiteY4" fmla="*/ 117285 h 367499"/>
                <a:gd name="connsiteX0" fmla="*/ 876 w 2538421"/>
                <a:gd name="connsiteY0" fmla="*/ 246530 h 496744"/>
                <a:gd name="connsiteX1" fmla="*/ 2532815 w 2538421"/>
                <a:gd name="connsiteY1" fmla="*/ 236348 h 496744"/>
                <a:gd name="connsiteX2" fmla="*/ 2538421 w 2538421"/>
                <a:gd name="connsiteY2" fmla="*/ 449532 h 496744"/>
                <a:gd name="connsiteX3" fmla="*/ 753 w 2538421"/>
                <a:gd name="connsiteY3" fmla="*/ 447486 h 496744"/>
                <a:gd name="connsiteX4" fmla="*/ 876 w 2538421"/>
                <a:gd name="connsiteY4" fmla="*/ 246530 h 496744"/>
                <a:gd name="connsiteX0" fmla="*/ 876 w 2538421"/>
                <a:gd name="connsiteY0" fmla="*/ 246530 h 593247"/>
                <a:gd name="connsiteX1" fmla="*/ 2532815 w 2538421"/>
                <a:gd name="connsiteY1" fmla="*/ 236348 h 593247"/>
                <a:gd name="connsiteX2" fmla="*/ 2538421 w 2538421"/>
                <a:gd name="connsiteY2" fmla="*/ 449532 h 593247"/>
                <a:gd name="connsiteX3" fmla="*/ 753 w 2538421"/>
                <a:gd name="connsiteY3" fmla="*/ 447486 h 593247"/>
                <a:gd name="connsiteX4" fmla="*/ 876 w 2538421"/>
                <a:gd name="connsiteY4" fmla="*/ 246530 h 593247"/>
                <a:gd name="connsiteX0" fmla="*/ 1629 w 2539174"/>
                <a:gd name="connsiteY0" fmla="*/ 246530 h 593247"/>
                <a:gd name="connsiteX1" fmla="*/ 2533568 w 2539174"/>
                <a:gd name="connsiteY1" fmla="*/ 236348 h 593247"/>
                <a:gd name="connsiteX2" fmla="*/ 2539174 w 2539174"/>
                <a:gd name="connsiteY2" fmla="*/ 449532 h 593247"/>
                <a:gd name="connsiteX3" fmla="*/ 753 w 2539174"/>
                <a:gd name="connsiteY3" fmla="*/ 536747 h 593247"/>
                <a:gd name="connsiteX4" fmla="*/ 1629 w 2539174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3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4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83250"/>
                <a:gd name="connsiteY0" fmla="*/ 246530 h 593247"/>
                <a:gd name="connsiteX1" fmla="*/ 2533568 w 2583250"/>
                <a:gd name="connsiteY1" fmla="*/ 236348 h 593247"/>
                <a:gd name="connsiteX2" fmla="*/ 2583250 w 2583250"/>
                <a:gd name="connsiteY2" fmla="*/ 536747 h 593247"/>
                <a:gd name="connsiteX3" fmla="*/ 753 w 2583250"/>
                <a:gd name="connsiteY3" fmla="*/ 536747 h 593247"/>
                <a:gd name="connsiteX4" fmla="*/ 1629 w 2583250"/>
                <a:gd name="connsiteY4" fmla="*/ 246530 h 593247"/>
                <a:gd name="connsiteX0" fmla="*/ 1629 w 2541435"/>
                <a:gd name="connsiteY0" fmla="*/ 246530 h 593247"/>
                <a:gd name="connsiteX1" fmla="*/ 2533568 w 2541435"/>
                <a:gd name="connsiteY1" fmla="*/ 236348 h 593247"/>
                <a:gd name="connsiteX2" fmla="*/ 2541435 w 2541435"/>
                <a:gd name="connsiteY2" fmla="*/ 536747 h 593247"/>
                <a:gd name="connsiteX3" fmla="*/ 753 w 2541435"/>
                <a:gd name="connsiteY3" fmla="*/ 536747 h 593247"/>
                <a:gd name="connsiteX4" fmla="*/ 1629 w 2541435"/>
                <a:gd name="connsiteY4" fmla="*/ 246530 h 59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435" h="593247">
                  <a:moveTo>
                    <a:pt x="1629" y="246530"/>
                  </a:moveTo>
                  <a:cubicBezTo>
                    <a:pt x="414512" y="0"/>
                    <a:pt x="1679299" y="593247"/>
                    <a:pt x="2533568" y="236348"/>
                  </a:cubicBezTo>
                  <a:lnTo>
                    <a:pt x="2541435" y="536747"/>
                  </a:lnTo>
                  <a:lnTo>
                    <a:pt x="753" y="536747"/>
                  </a:lnTo>
                  <a:cubicBezTo>
                    <a:pt x="0" y="470556"/>
                    <a:pt x="2382" y="312721"/>
                    <a:pt x="1629" y="2465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2" name="자유형 211"/>
            <p:cNvSpPr/>
            <p:nvPr/>
          </p:nvSpPr>
          <p:spPr>
            <a:xfrm>
              <a:off x="4555805" y="1638545"/>
              <a:ext cx="1860543" cy="1024165"/>
            </a:xfrm>
            <a:custGeom>
              <a:avLst/>
              <a:gdLst>
                <a:gd name="connsiteX0" fmla="*/ 1460500 w 1530350"/>
                <a:gd name="connsiteY0" fmla="*/ 0 h 434975"/>
                <a:gd name="connsiteX1" fmla="*/ 0 w 1530350"/>
                <a:gd name="connsiteY1" fmla="*/ 434975 h 434975"/>
                <a:gd name="connsiteX2" fmla="*/ 1530350 w 1530350"/>
                <a:gd name="connsiteY2" fmla="*/ 434975 h 434975"/>
                <a:gd name="connsiteX3" fmla="*/ 1460500 w 1530350"/>
                <a:gd name="connsiteY3" fmla="*/ 0 h 434975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5112"/>
                <a:gd name="connsiteY0" fmla="*/ 0 h 422870"/>
                <a:gd name="connsiteX1" fmla="*/ 0 w 1535112"/>
                <a:gd name="connsiteY1" fmla="*/ 418108 h 422870"/>
                <a:gd name="connsiteX2" fmla="*/ 1535112 w 1535112"/>
                <a:gd name="connsiteY2" fmla="*/ 422870 h 422870"/>
                <a:gd name="connsiteX3" fmla="*/ 1519858 w 1535112"/>
                <a:gd name="connsiteY3" fmla="*/ 0 h 422870"/>
                <a:gd name="connsiteX0" fmla="*/ 1519858 w 1527968"/>
                <a:gd name="connsiteY0" fmla="*/ 0 h 420489"/>
                <a:gd name="connsiteX1" fmla="*/ 0 w 1527968"/>
                <a:gd name="connsiteY1" fmla="*/ 418108 h 420489"/>
                <a:gd name="connsiteX2" fmla="*/ 1527968 w 1527968"/>
                <a:gd name="connsiteY2" fmla="*/ 420489 h 420489"/>
                <a:gd name="connsiteX3" fmla="*/ 1519858 w 1527968"/>
                <a:gd name="connsiteY3" fmla="*/ 0 h 420489"/>
                <a:gd name="connsiteX0" fmla="*/ 1519858 w 1527968"/>
                <a:gd name="connsiteY0" fmla="*/ 0 h 425252"/>
                <a:gd name="connsiteX1" fmla="*/ 0 w 1527968"/>
                <a:gd name="connsiteY1" fmla="*/ 425252 h 425252"/>
                <a:gd name="connsiteX2" fmla="*/ 1527968 w 1527968"/>
                <a:gd name="connsiteY2" fmla="*/ 420489 h 425252"/>
                <a:gd name="connsiteX3" fmla="*/ 1519858 w 1527968"/>
                <a:gd name="connsiteY3" fmla="*/ 0 h 425252"/>
                <a:gd name="connsiteX0" fmla="*/ 1519858 w 1524719"/>
                <a:gd name="connsiteY0" fmla="*/ 0 h 427273"/>
                <a:gd name="connsiteX1" fmla="*/ 0 w 1524719"/>
                <a:gd name="connsiteY1" fmla="*/ 425252 h 427273"/>
                <a:gd name="connsiteX2" fmla="*/ 1524719 w 1524719"/>
                <a:gd name="connsiteY2" fmla="*/ 427273 h 427273"/>
                <a:gd name="connsiteX3" fmla="*/ 1519858 w 1524719"/>
                <a:gd name="connsiteY3" fmla="*/ 0 h 427273"/>
                <a:gd name="connsiteX0" fmla="*/ 1519858 w 1522332"/>
                <a:gd name="connsiteY0" fmla="*/ 0 h 425252"/>
                <a:gd name="connsiteX1" fmla="*/ 0 w 1522332"/>
                <a:gd name="connsiteY1" fmla="*/ 425252 h 425252"/>
                <a:gd name="connsiteX2" fmla="*/ 1522332 w 1522332"/>
                <a:gd name="connsiteY2" fmla="*/ 420923 h 425252"/>
                <a:gd name="connsiteX3" fmla="*/ 1519858 w 1522332"/>
                <a:gd name="connsiteY3" fmla="*/ 0 h 4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2332" h="425252">
                  <a:moveTo>
                    <a:pt x="1519858" y="0"/>
                  </a:moveTo>
                  <a:cubicBezTo>
                    <a:pt x="1271282" y="374170"/>
                    <a:pt x="295072" y="412387"/>
                    <a:pt x="0" y="425252"/>
                  </a:cubicBezTo>
                  <a:lnTo>
                    <a:pt x="1522332" y="420923"/>
                  </a:lnTo>
                  <a:cubicBezTo>
                    <a:pt x="1520712" y="278499"/>
                    <a:pt x="1521478" y="142424"/>
                    <a:pt x="151985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2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4" name="양쪽 모서리가 둥근 사각형 213"/>
            <p:cNvSpPr/>
            <p:nvPr/>
          </p:nvSpPr>
          <p:spPr>
            <a:xfrm flipH="1">
              <a:off x="3473346" y="1708985"/>
              <a:ext cx="2934988" cy="338880"/>
            </a:xfrm>
            <a:prstGeom prst="round2SameRect">
              <a:avLst>
                <a:gd name="adj1" fmla="val 36259"/>
                <a:gd name="adj2" fmla="val 0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3667116" y="2445988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ko-KR" altLang="en-US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분류에 따른 검색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452406" y="2445988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ko-KR" altLang="en-US" sz="2000" b="1" dirty="0" err="1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  <a:cs typeface="Arial" pitchFamily="34" charset="0"/>
              </a:rPr>
              <a:t>게시글</a:t>
            </a:r>
            <a:r>
              <a:rPr lang="ko-KR" altLang="en-US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  <a:cs typeface="Arial" pitchFamily="34" charset="0"/>
              </a:rPr>
              <a:t> 작성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6881826" y="2445988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ko-KR" altLang="en-US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메뉴 추천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grpSp>
        <p:nvGrpSpPr>
          <p:cNvPr id="232" name="그룹 231"/>
          <p:cNvGrpSpPr/>
          <p:nvPr/>
        </p:nvGrpSpPr>
        <p:grpSpPr>
          <a:xfrm>
            <a:off x="227258" y="3246093"/>
            <a:ext cx="2982634" cy="1095363"/>
            <a:chOff x="227258" y="2647944"/>
            <a:chExt cx="2982634" cy="1095363"/>
          </a:xfrm>
        </p:grpSpPr>
        <p:sp>
          <p:nvSpPr>
            <p:cNvPr id="549" name="모서리가 둥근 직사각형 548"/>
            <p:cNvSpPr/>
            <p:nvPr/>
          </p:nvSpPr>
          <p:spPr>
            <a:xfrm>
              <a:off x="238092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32016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음식 사진을 업로드 하고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평가를 작성 할 수 있는 기능</a:t>
              </a:r>
              <a:endPara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27" name="그룹 150"/>
            <p:cNvGrpSpPr/>
            <p:nvPr/>
          </p:nvGrpSpPr>
          <p:grpSpPr>
            <a:xfrm>
              <a:off x="227258" y="2776534"/>
              <a:ext cx="2818747" cy="228600"/>
              <a:chOff x="3429653" y="2286000"/>
              <a:chExt cx="2818747" cy="228600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사진 업로드 및 글 작성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30" name="양쪽 모서리가 둥근 사각형 329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양쪽 모서리가 둥근 사각형 330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2" name="직사각형 331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3" name="그룹 252"/>
          <p:cNvGrpSpPr/>
          <p:nvPr/>
        </p:nvGrpSpPr>
        <p:grpSpPr>
          <a:xfrm>
            <a:off x="6630619" y="3246093"/>
            <a:ext cx="2980106" cy="1095363"/>
            <a:chOff x="6630619" y="2647944"/>
            <a:chExt cx="2980106" cy="1095363"/>
          </a:xfrm>
        </p:grpSpPr>
        <p:sp>
          <p:nvSpPr>
            <p:cNvPr id="282" name="모서리가 둥근 직사각형 281"/>
            <p:cNvSpPr/>
            <p:nvPr/>
          </p:nvSpPr>
          <p:spPr>
            <a:xfrm>
              <a:off x="6638925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6835377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일주일 간 본인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게시글에서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가장 빈도가 적은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음식 종류를 분석하는 기능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34" name="그룹 166"/>
            <p:cNvGrpSpPr/>
            <p:nvPr/>
          </p:nvGrpSpPr>
          <p:grpSpPr>
            <a:xfrm>
              <a:off x="6630619" y="2767007"/>
              <a:ext cx="2827706" cy="228600"/>
              <a:chOff x="6621094" y="2286000"/>
              <a:chExt cx="2827706" cy="228600"/>
            </a:xfrm>
          </p:grpSpPr>
          <p:sp>
            <p:nvSpPr>
              <p:cNvPr id="335" name="TextBox 334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본인 </a:t>
                </a:r>
                <a:r>
                  <a:rPr lang="ko-KR" altLang="en-US" sz="1400" b="1" spc="-110" dirty="0" err="1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게시글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분석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36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37" name="양쪽 모서리가 둥근 사각형 336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양쪽 모서리가 둥근 사각형 337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0" name="그룹 249"/>
          <p:cNvGrpSpPr/>
          <p:nvPr/>
        </p:nvGrpSpPr>
        <p:grpSpPr>
          <a:xfrm>
            <a:off x="3451694" y="3246093"/>
            <a:ext cx="2982433" cy="1095363"/>
            <a:chOff x="3451694" y="2647944"/>
            <a:chExt cx="2982433" cy="1095363"/>
          </a:xfrm>
        </p:grpSpPr>
        <p:sp>
          <p:nvSpPr>
            <p:cNvPr id="546" name="모서리가 둥근 직사각형 545"/>
            <p:cNvSpPr/>
            <p:nvPr/>
          </p:nvSpPr>
          <p:spPr>
            <a:xfrm>
              <a:off x="3462327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3656452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원하는 종류로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게시글을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분류하는 기능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41" name="그룹 150"/>
            <p:cNvGrpSpPr/>
            <p:nvPr/>
          </p:nvGrpSpPr>
          <p:grpSpPr>
            <a:xfrm>
              <a:off x="3451694" y="2767007"/>
              <a:ext cx="2818747" cy="228600"/>
              <a:chOff x="3429653" y="2286000"/>
              <a:chExt cx="2818747" cy="228600"/>
            </a:xfrm>
          </p:grpSpPr>
          <p:sp>
            <p:nvSpPr>
              <p:cNvPr id="342" name="TextBox 341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err="1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게시글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분류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43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44" name="양쪽 모서리가 둥근 사각형 343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양쪽 모서리가 둥근 사각형 344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35" name="그룹 234"/>
          <p:cNvGrpSpPr/>
          <p:nvPr/>
        </p:nvGrpSpPr>
        <p:grpSpPr>
          <a:xfrm>
            <a:off x="227258" y="4493877"/>
            <a:ext cx="2982634" cy="1095363"/>
            <a:chOff x="227258" y="3905253"/>
            <a:chExt cx="2982634" cy="1095363"/>
          </a:xfrm>
        </p:grpSpPr>
        <p:sp>
          <p:nvSpPr>
            <p:cNvPr id="548" name="모서리가 둥근 직사각형 547"/>
            <p:cNvSpPr/>
            <p:nvPr/>
          </p:nvSpPr>
          <p:spPr>
            <a:xfrm>
              <a:off x="238092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32016" y="4333878"/>
              <a:ext cx="2673122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페이스북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아이디로 접속하여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게시글을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작성함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55" name="그룹 150"/>
            <p:cNvGrpSpPr/>
            <p:nvPr/>
          </p:nvGrpSpPr>
          <p:grpSpPr>
            <a:xfrm>
              <a:off x="227258" y="4048126"/>
              <a:ext cx="2818747" cy="228600"/>
              <a:chOff x="3429653" y="2286000"/>
              <a:chExt cx="2818747" cy="228600"/>
            </a:xfrm>
          </p:grpSpPr>
          <p:sp>
            <p:nvSpPr>
              <p:cNvPr id="356" name="TextBox 355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err="1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페이스북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로그인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57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58" name="양쪽 모서리가 둥근 사각형 357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양쪽 모서리가 둥근 사각형 358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0" name="직사각형 359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1" name="그룹 250"/>
          <p:cNvGrpSpPr/>
          <p:nvPr/>
        </p:nvGrpSpPr>
        <p:grpSpPr>
          <a:xfrm>
            <a:off x="3451694" y="4493877"/>
            <a:ext cx="2982433" cy="1095363"/>
            <a:chOff x="3451694" y="3905253"/>
            <a:chExt cx="2982433" cy="1095363"/>
          </a:xfrm>
        </p:grpSpPr>
        <p:sp>
          <p:nvSpPr>
            <p:cNvPr id="545" name="모서리가 둥근 직사각형 544"/>
            <p:cNvSpPr/>
            <p:nvPr/>
          </p:nvSpPr>
          <p:spPr>
            <a:xfrm>
              <a:off x="3462327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3656452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분류된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게시글을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서버로부터 받아와 클라이언트에 띄워주는 기능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69" name="그룹 150"/>
            <p:cNvGrpSpPr/>
            <p:nvPr/>
          </p:nvGrpSpPr>
          <p:grpSpPr>
            <a:xfrm>
              <a:off x="3451694" y="4048126"/>
              <a:ext cx="2818747" cy="228600"/>
              <a:chOff x="3429653" y="2286000"/>
              <a:chExt cx="2818747" cy="228600"/>
            </a:xfrm>
          </p:grpSpPr>
          <p:sp>
            <p:nvSpPr>
              <p:cNvPr id="370" name="TextBox 369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err="1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게시글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표시</a:t>
                </a: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공유</a:t>
                </a: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)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71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72" name="양쪽 모서리가 둥근 사각형 371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양쪽 모서리가 둥근 사각형 372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4" name="그룹 253"/>
          <p:cNvGrpSpPr/>
          <p:nvPr/>
        </p:nvGrpSpPr>
        <p:grpSpPr>
          <a:xfrm>
            <a:off x="6630619" y="4493877"/>
            <a:ext cx="2980106" cy="1095363"/>
            <a:chOff x="6630619" y="3905253"/>
            <a:chExt cx="2980106" cy="1095363"/>
          </a:xfrm>
        </p:grpSpPr>
        <p:sp>
          <p:nvSpPr>
            <p:cNvPr id="543" name="모서리가 둥근 직사각형 542"/>
            <p:cNvSpPr/>
            <p:nvPr/>
          </p:nvSpPr>
          <p:spPr>
            <a:xfrm>
              <a:off x="6638925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6835377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가장 빈도가 적은 음식을 추천하는 기능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62" name="그룹 166"/>
            <p:cNvGrpSpPr/>
            <p:nvPr/>
          </p:nvGrpSpPr>
          <p:grpSpPr>
            <a:xfrm>
              <a:off x="6630619" y="4048126"/>
              <a:ext cx="2827706" cy="228600"/>
              <a:chOff x="6621094" y="2286000"/>
              <a:chExt cx="2827706" cy="228600"/>
            </a:xfrm>
          </p:grpSpPr>
          <p:sp>
            <p:nvSpPr>
              <p:cNvPr id="363" name="TextBox 362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메뉴 추천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64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65" name="양쪽 모서리가 둥근 사각형 364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양쪽 모서리가 둥근 사각형 365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440" name="그룹 439"/>
          <p:cNvGrpSpPr/>
          <p:nvPr/>
        </p:nvGrpSpPr>
        <p:grpSpPr>
          <a:xfrm>
            <a:off x="8691516" y="2445988"/>
            <a:ext cx="790641" cy="523868"/>
            <a:chOff x="9906000" y="1766888"/>
            <a:chExt cx="1040606" cy="789204"/>
          </a:xfrm>
        </p:grpSpPr>
        <p:sp>
          <p:nvSpPr>
            <p:cNvPr id="265" name="Rectangle 131"/>
            <p:cNvSpPr>
              <a:spLocks noChangeArrowheads="1"/>
            </p:cNvSpPr>
            <p:nvPr/>
          </p:nvSpPr>
          <p:spPr bwMode="auto">
            <a:xfrm>
              <a:off x="9909919" y="1942766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" name="Rectangle 132"/>
            <p:cNvSpPr>
              <a:spLocks noChangeArrowheads="1"/>
            </p:cNvSpPr>
            <p:nvPr/>
          </p:nvSpPr>
          <p:spPr bwMode="auto">
            <a:xfrm>
              <a:off x="9909919" y="2116498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7" name="Rectangle 133"/>
            <p:cNvSpPr>
              <a:spLocks noChangeArrowheads="1"/>
            </p:cNvSpPr>
            <p:nvPr/>
          </p:nvSpPr>
          <p:spPr bwMode="auto">
            <a:xfrm>
              <a:off x="9909919" y="22928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8" name="Rectangle 134"/>
            <p:cNvSpPr>
              <a:spLocks noChangeArrowheads="1"/>
            </p:cNvSpPr>
            <p:nvPr/>
          </p:nvSpPr>
          <p:spPr bwMode="auto">
            <a:xfrm>
              <a:off x="9909919" y="24639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9" name="Oval 164"/>
            <p:cNvSpPr>
              <a:spLocks noChangeArrowheads="1"/>
            </p:cNvSpPr>
            <p:nvPr/>
          </p:nvSpPr>
          <p:spPr bwMode="auto">
            <a:xfrm>
              <a:off x="10387628" y="1934433"/>
              <a:ext cx="274272" cy="28428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2700" algn="ctr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92" name="AutoShape 191"/>
            <p:cNvCxnSpPr>
              <a:cxnSpLocks noChangeShapeType="1"/>
            </p:cNvCxnSpPr>
            <p:nvPr/>
          </p:nvCxnSpPr>
          <p:spPr bwMode="auto">
            <a:xfrm flipV="1">
              <a:off x="9972331" y="2312386"/>
              <a:ext cx="133212" cy="526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92"/>
            <p:cNvCxnSpPr>
              <a:cxnSpLocks noChangeShapeType="1"/>
            </p:cNvCxnSpPr>
            <p:nvPr/>
          </p:nvCxnSpPr>
          <p:spPr bwMode="auto">
            <a:xfrm flipV="1">
              <a:off x="10105544" y="2307122"/>
              <a:ext cx="144966" cy="789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4" name="AutoShape 193"/>
            <p:cNvCxnSpPr>
              <a:cxnSpLocks noChangeShapeType="1"/>
            </p:cNvCxnSpPr>
            <p:nvPr/>
          </p:nvCxnSpPr>
          <p:spPr bwMode="auto">
            <a:xfrm flipV="1">
              <a:off x="10250510" y="2236050"/>
              <a:ext cx="133212" cy="7107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5" name="AutoShape 194"/>
            <p:cNvCxnSpPr>
              <a:cxnSpLocks noChangeShapeType="1"/>
            </p:cNvCxnSpPr>
            <p:nvPr/>
          </p:nvCxnSpPr>
          <p:spPr bwMode="auto">
            <a:xfrm flipV="1">
              <a:off x="10383722" y="2130758"/>
              <a:ext cx="137130" cy="10529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6" name="AutoShape 195"/>
            <p:cNvCxnSpPr>
              <a:cxnSpLocks noChangeShapeType="1"/>
            </p:cNvCxnSpPr>
            <p:nvPr/>
          </p:nvCxnSpPr>
          <p:spPr bwMode="auto">
            <a:xfrm flipV="1">
              <a:off x="10518893" y="2035995"/>
              <a:ext cx="143007" cy="947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" name="AutoShape 196"/>
            <p:cNvCxnSpPr>
              <a:cxnSpLocks noChangeShapeType="1"/>
            </p:cNvCxnSpPr>
            <p:nvPr/>
          </p:nvCxnSpPr>
          <p:spPr bwMode="auto">
            <a:xfrm flipV="1">
              <a:off x="10659941" y="1949129"/>
              <a:ext cx="137130" cy="8423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" name="AutoShape 241"/>
            <p:cNvCxnSpPr>
              <a:cxnSpLocks noChangeShapeType="1"/>
            </p:cNvCxnSpPr>
            <p:nvPr/>
          </p:nvCxnSpPr>
          <p:spPr bwMode="auto">
            <a:xfrm flipV="1">
              <a:off x="9984581" y="2504546"/>
              <a:ext cx="124880" cy="2672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2" name="AutoShape 242"/>
            <p:cNvCxnSpPr>
              <a:cxnSpLocks noChangeShapeType="1"/>
            </p:cNvCxnSpPr>
            <p:nvPr/>
          </p:nvCxnSpPr>
          <p:spPr bwMode="auto">
            <a:xfrm flipV="1">
              <a:off x="10107503" y="2467692"/>
              <a:ext cx="144966" cy="3685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3" name="AutoShape 243"/>
            <p:cNvCxnSpPr>
              <a:cxnSpLocks noChangeShapeType="1"/>
            </p:cNvCxnSpPr>
            <p:nvPr/>
          </p:nvCxnSpPr>
          <p:spPr bwMode="auto">
            <a:xfrm flipV="1">
              <a:off x="10252469" y="2307122"/>
              <a:ext cx="131253" cy="16320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4" name="AutoShape 244"/>
            <p:cNvCxnSpPr>
              <a:cxnSpLocks noChangeShapeType="1"/>
            </p:cNvCxnSpPr>
            <p:nvPr/>
          </p:nvCxnSpPr>
          <p:spPr bwMode="auto">
            <a:xfrm flipV="1">
              <a:off x="10383722" y="2059686"/>
              <a:ext cx="139089" cy="24743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5" name="AutoShape 245"/>
            <p:cNvCxnSpPr>
              <a:cxnSpLocks noChangeShapeType="1"/>
            </p:cNvCxnSpPr>
            <p:nvPr/>
          </p:nvCxnSpPr>
          <p:spPr bwMode="auto">
            <a:xfrm flipV="1">
              <a:off x="10514975" y="1941232"/>
              <a:ext cx="144966" cy="12635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6" name="AutoShape 247"/>
            <p:cNvCxnSpPr>
              <a:cxnSpLocks noChangeShapeType="1"/>
            </p:cNvCxnSpPr>
            <p:nvPr/>
          </p:nvCxnSpPr>
          <p:spPr bwMode="auto">
            <a:xfrm flipV="1">
              <a:off x="10659941" y="1883322"/>
              <a:ext cx="129294" cy="57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8" name="Line 145"/>
            <p:cNvSpPr>
              <a:spLocks noChangeShapeType="1"/>
            </p:cNvSpPr>
            <p:nvPr/>
          </p:nvSpPr>
          <p:spPr bwMode="auto">
            <a:xfrm>
              <a:off x="1004313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9" name="Line 146"/>
            <p:cNvSpPr>
              <a:spLocks noChangeShapeType="1"/>
            </p:cNvSpPr>
            <p:nvPr/>
          </p:nvSpPr>
          <p:spPr bwMode="auto">
            <a:xfrm>
              <a:off x="1018221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0" name="Line 147"/>
            <p:cNvSpPr>
              <a:spLocks noChangeShapeType="1"/>
            </p:cNvSpPr>
            <p:nvPr/>
          </p:nvSpPr>
          <p:spPr bwMode="auto">
            <a:xfrm>
              <a:off x="1031935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1" name="Line 148"/>
            <p:cNvSpPr>
              <a:spLocks noChangeShapeType="1"/>
            </p:cNvSpPr>
            <p:nvPr/>
          </p:nvSpPr>
          <p:spPr bwMode="auto">
            <a:xfrm>
              <a:off x="1045843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3" name="Line 149"/>
            <p:cNvSpPr>
              <a:spLocks noChangeShapeType="1"/>
            </p:cNvSpPr>
            <p:nvPr/>
          </p:nvSpPr>
          <p:spPr bwMode="auto">
            <a:xfrm>
              <a:off x="1059556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4" name="Line 150"/>
            <p:cNvSpPr>
              <a:spLocks noChangeShapeType="1"/>
            </p:cNvSpPr>
            <p:nvPr/>
          </p:nvSpPr>
          <p:spPr bwMode="auto">
            <a:xfrm>
              <a:off x="1073465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5" name="Line 151"/>
            <p:cNvSpPr>
              <a:spLocks noChangeShapeType="1"/>
            </p:cNvSpPr>
            <p:nvPr/>
          </p:nvSpPr>
          <p:spPr bwMode="auto">
            <a:xfrm>
              <a:off x="1087178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" name="Line 121"/>
            <p:cNvSpPr>
              <a:spLocks noChangeShapeType="1"/>
            </p:cNvSpPr>
            <p:nvPr/>
          </p:nvSpPr>
          <p:spPr bwMode="auto">
            <a:xfrm flipV="1">
              <a:off x="9906000" y="1766888"/>
              <a:ext cx="0" cy="789204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0" name="Line 136"/>
            <p:cNvSpPr>
              <a:spLocks noChangeShapeType="1"/>
            </p:cNvSpPr>
            <p:nvPr/>
          </p:nvSpPr>
          <p:spPr bwMode="auto">
            <a:xfrm>
              <a:off x="9909918" y="185590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1" name="Line 137"/>
            <p:cNvSpPr>
              <a:spLocks noChangeShapeType="1"/>
            </p:cNvSpPr>
            <p:nvPr/>
          </p:nvSpPr>
          <p:spPr bwMode="auto">
            <a:xfrm>
              <a:off x="9909918" y="194013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2" name="Line 138"/>
            <p:cNvSpPr>
              <a:spLocks noChangeShapeType="1"/>
            </p:cNvSpPr>
            <p:nvPr/>
          </p:nvSpPr>
          <p:spPr bwMode="auto">
            <a:xfrm>
              <a:off x="9909918" y="202963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3" name="Line 139"/>
            <p:cNvSpPr>
              <a:spLocks noChangeShapeType="1"/>
            </p:cNvSpPr>
            <p:nvPr/>
          </p:nvSpPr>
          <p:spPr bwMode="auto">
            <a:xfrm>
              <a:off x="9909918" y="2116498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4" name="Line 140"/>
            <p:cNvSpPr>
              <a:spLocks noChangeShapeType="1"/>
            </p:cNvSpPr>
            <p:nvPr/>
          </p:nvSpPr>
          <p:spPr bwMode="auto">
            <a:xfrm>
              <a:off x="9909918" y="220336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5" name="Line 141"/>
            <p:cNvSpPr>
              <a:spLocks noChangeShapeType="1"/>
            </p:cNvSpPr>
            <p:nvPr/>
          </p:nvSpPr>
          <p:spPr bwMode="auto">
            <a:xfrm>
              <a:off x="9909918" y="229023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" name="Line 142"/>
            <p:cNvSpPr>
              <a:spLocks noChangeShapeType="1"/>
            </p:cNvSpPr>
            <p:nvPr/>
          </p:nvSpPr>
          <p:spPr bwMode="auto">
            <a:xfrm>
              <a:off x="9909918" y="2377096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7" name="Line 143"/>
            <p:cNvSpPr>
              <a:spLocks noChangeShapeType="1"/>
            </p:cNvSpPr>
            <p:nvPr/>
          </p:nvSpPr>
          <p:spPr bwMode="auto">
            <a:xfrm>
              <a:off x="9909918" y="246396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0" name="Line 123"/>
            <p:cNvSpPr>
              <a:spLocks noChangeShapeType="1"/>
            </p:cNvSpPr>
            <p:nvPr/>
          </p:nvSpPr>
          <p:spPr bwMode="auto">
            <a:xfrm>
              <a:off x="9909918" y="2550826"/>
              <a:ext cx="1036688" cy="1873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5697879" y="2398374"/>
            <a:ext cx="612443" cy="627663"/>
            <a:chOff x="5664532" y="1785926"/>
            <a:chExt cx="671427" cy="651487"/>
          </a:xfrm>
        </p:grpSpPr>
        <p:sp>
          <p:nvSpPr>
            <p:cNvPr id="441" name="타원 440"/>
            <p:cNvSpPr/>
            <p:nvPr/>
          </p:nvSpPr>
          <p:spPr>
            <a:xfrm>
              <a:off x="5953132" y="1928802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/>
            <p:cNvSpPr/>
            <p:nvPr/>
          </p:nvSpPr>
          <p:spPr>
            <a:xfrm>
              <a:off x="5810256" y="2143116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타원 442"/>
            <p:cNvSpPr/>
            <p:nvPr/>
          </p:nvSpPr>
          <p:spPr>
            <a:xfrm>
              <a:off x="6056127" y="2157359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타원 443"/>
            <p:cNvSpPr/>
            <p:nvPr/>
          </p:nvSpPr>
          <p:spPr>
            <a:xfrm>
              <a:off x="5998933" y="17859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타원 444"/>
            <p:cNvSpPr/>
            <p:nvPr/>
          </p:nvSpPr>
          <p:spPr>
            <a:xfrm>
              <a:off x="6115948" y="180871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타원 445"/>
            <p:cNvSpPr/>
            <p:nvPr/>
          </p:nvSpPr>
          <p:spPr>
            <a:xfrm>
              <a:off x="6167446" y="189724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타원 446"/>
            <p:cNvSpPr/>
            <p:nvPr/>
          </p:nvSpPr>
          <p:spPr>
            <a:xfrm>
              <a:off x="6247653" y="2120328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타원 447"/>
            <p:cNvSpPr/>
            <p:nvPr/>
          </p:nvSpPr>
          <p:spPr>
            <a:xfrm>
              <a:off x="6264521" y="226035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0" name="직선 연결선 449"/>
            <p:cNvCxnSpPr>
              <a:stCxn id="441" idx="3"/>
              <a:endCxn id="442" idx="0"/>
            </p:cNvCxnSpPr>
            <p:nvPr/>
          </p:nvCxnSpPr>
          <p:spPr>
            <a:xfrm flipH="1">
              <a:off x="5881694" y="2050754"/>
              <a:ext cx="92362" cy="92362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/>
            <p:cNvCxnSpPr>
              <a:stCxn id="441" idx="5"/>
              <a:endCxn id="443" idx="0"/>
            </p:cNvCxnSpPr>
            <p:nvPr/>
          </p:nvCxnSpPr>
          <p:spPr>
            <a:xfrm>
              <a:off x="6075084" y="2050754"/>
              <a:ext cx="52481" cy="106605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/>
            <p:cNvCxnSpPr>
              <a:stCxn id="442" idx="5"/>
              <a:endCxn id="443" idx="3"/>
            </p:cNvCxnSpPr>
            <p:nvPr/>
          </p:nvCxnSpPr>
          <p:spPr>
            <a:xfrm>
              <a:off x="5932208" y="2265068"/>
              <a:ext cx="144843" cy="14243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/>
            <p:cNvCxnSpPr>
              <a:stCxn id="441" idx="7"/>
              <a:endCxn id="445" idx="3"/>
            </p:cNvCxnSpPr>
            <p:nvPr/>
          </p:nvCxnSpPr>
          <p:spPr>
            <a:xfrm flipV="1">
              <a:off x="6075084" y="1869691"/>
              <a:ext cx="51326" cy="80035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/>
            <p:cNvCxnSpPr>
              <a:stCxn id="441" idx="0"/>
              <a:endCxn id="444" idx="4"/>
            </p:cNvCxnSpPr>
            <p:nvPr/>
          </p:nvCxnSpPr>
          <p:spPr>
            <a:xfrm flipV="1">
              <a:off x="6024570" y="1857364"/>
              <a:ext cx="10082" cy="71438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/>
            <p:cNvCxnSpPr>
              <a:stCxn id="441" idx="6"/>
              <a:endCxn id="446" idx="3"/>
            </p:cNvCxnSpPr>
            <p:nvPr/>
          </p:nvCxnSpPr>
          <p:spPr>
            <a:xfrm flipV="1">
              <a:off x="6096008" y="1958221"/>
              <a:ext cx="81900" cy="4201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직선 연결선 485"/>
            <p:cNvCxnSpPr>
              <a:stCxn id="443" idx="7"/>
              <a:endCxn id="447" idx="2"/>
            </p:cNvCxnSpPr>
            <p:nvPr/>
          </p:nvCxnSpPr>
          <p:spPr>
            <a:xfrm flipV="1">
              <a:off x="6178079" y="2156047"/>
              <a:ext cx="69574" cy="22236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488"/>
            <p:cNvCxnSpPr>
              <a:stCxn id="443" idx="6"/>
              <a:endCxn id="448" idx="1"/>
            </p:cNvCxnSpPr>
            <p:nvPr/>
          </p:nvCxnSpPr>
          <p:spPr>
            <a:xfrm>
              <a:off x="6199003" y="2228797"/>
              <a:ext cx="75980" cy="420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타원 498"/>
            <p:cNvSpPr/>
            <p:nvPr/>
          </p:nvSpPr>
          <p:spPr>
            <a:xfrm>
              <a:off x="5833045" y="236597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타원 499"/>
            <p:cNvSpPr/>
            <p:nvPr/>
          </p:nvSpPr>
          <p:spPr>
            <a:xfrm>
              <a:off x="5724352" y="23173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1" name="직선 연결선 500"/>
            <p:cNvCxnSpPr>
              <a:stCxn id="442" idx="4"/>
              <a:endCxn id="499" idx="0"/>
            </p:cNvCxnSpPr>
            <p:nvPr/>
          </p:nvCxnSpPr>
          <p:spPr>
            <a:xfrm flipH="1">
              <a:off x="5868764" y="2285992"/>
              <a:ext cx="12930" cy="79983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/>
            <p:cNvCxnSpPr>
              <a:stCxn id="442" idx="3"/>
              <a:endCxn id="500" idx="7"/>
            </p:cNvCxnSpPr>
            <p:nvPr/>
          </p:nvCxnSpPr>
          <p:spPr>
            <a:xfrm flipH="1">
              <a:off x="5785328" y="2265068"/>
              <a:ext cx="45852" cy="627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타원 510"/>
            <p:cNvSpPr/>
            <p:nvPr/>
          </p:nvSpPr>
          <p:spPr>
            <a:xfrm>
              <a:off x="5664532" y="2194614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2" name="직선 연결선 511"/>
            <p:cNvCxnSpPr>
              <a:stCxn id="442" idx="2"/>
              <a:endCxn id="511" idx="6"/>
            </p:cNvCxnSpPr>
            <p:nvPr/>
          </p:nvCxnSpPr>
          <p:spPr>
            <a:xfrm flipH="1">
              <a:off x="5735970" y="2214554"/>
              <a:ext cx="74286" cy="1577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타원 519"/>
            <p:cNvSpPr/>
            <p:nvPr/>
          </p:nvSpPr>
          <p:spPr>
            <a:xfrm>
              <a:off x="6207550" y="2357653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1" name="직선 연결선 520"/>
            <p:cNvCxnSpPr>
              <a:stCxn id="443" idx="5"/>
              <a:endCxn id="520" idx="1"/>
            </p:cNvCxnSpPr>
            <p:nvPr/>
          </p:nvCxnSpPr>
          <p:spPr>
            <a:xfrm>
              <a:off x="6178079" y="2279311"/>
              <a:ext cx="39933" cy="88804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3" name="그룹 562"/>
          <p:cNvGrpSpPr/>
          <p:nvPr/>
        </p:nvGrpSpPr>
        <p:grpSpPr>
          <a:xfrm>
            <a:off x="2238356" y="2309410"/>
            <a:ext cx="908055" cy="908055"/>
            <a:chOff x="2095479" y="1674194"/>
            <a:chExt cx="937393" cy="970453"/>
          </a:xfrm>
        </p:grpSpPr>
        <p:pic>
          <p:nvPicPr>
            <p:cNvPr id="562" name="그림 561" descr="icon_monitor_whit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479" y="1674194"/>
              <a:ext cx="937393" cy="970453"/>
            </a:xfrm>
            <a:prstGeom prst="rect">
              <a:avLst/>
            </a:prstGeom>
          </p:spPr>
        </p:pic>
        <p:pic>
          <p:nvPicPr>
            <p:cNvPr id="561" name="그림 560" descr="icon_search_white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5979" y="1857364"/>
              <a:ext cx="483881" cy="48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763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1984" y="1693394"/>
            <a:ext cx="9421536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유저에게 보여지는 최초의 화면으로 원하는 내용을 설정하여 볼 수 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부제목 6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구동 시 최초 화면</a:t>
            </a:r>
            <a:endParaRPr lang="ko-KR" altLang="en-US" dirty="0"/>
          </a:p>
        </p:txBody>
      </p:sp>
      <p:pic>
        <p:nvPicPr>
          <p:cNvPr id="1026" name="Picture 2" descr="C:\Users\ChoiYeojin\Downloads\6__151213\Screenshot_2015-12-13-10-39-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2060848"/>
            <a:ext cx="2057400" cy="3657600"/>
          </a:xfrm>
          <a:prstGeom prst="rect">
            <a:avLst/>
          </a:prstGeom>
          <a:noFill/>
        </p:spPr>
      </p:pic>
      <p:pic>
        <p:nvPicPr>
          <p:cNvPr id="1027" name="Picture 3" descr="C:\Users\ChoiYeojin\Downloads\6__151213\Screenshot_2015-12-13-10-39-2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968" y="2060848"/>
            <a:ext cx="2057400" cy="3657600"/>
          </a:xfrm>
          <a:prstGeom prst="rect">
            <a:avLst/>
          </a:prstGeom>
          <a:noFill/>
        </p:spPr>
      </p:pic>
      <p:cxnSp>
        <p:nvCxnSpPr>
          <p:cNvPr id="51" name="직선 화살표 연결선 50"/>
          <p:cNvCxnSpPr>
            <a:stCxn id="60" idx="3"/>
          </p:cNvCxnSpPr>
          <p:nvPr/>
        </p:nvCxnSpPr>
        <p:spPr>
          <a:xfrm>
            <a:off x="2144688" y="2708920"/>
            <a:ext cx="93610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080792" y="256490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페이스북을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C:\Users\ChoiYeojin\Downloads\6__151213\Screenshot_2015-12-13-10-39-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3240" y="2060848"/>
            <a:ext cx="2057400" cy="365760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4664968" y="5805264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성공하면 메인 화면으로 이동된다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5" name="직선 화살표 연결선 54"/>
          <p:cNvCxnSpPr>
            <a:stCxn id="1027" idx="3"/>
            <a:endCxn id="1028" idx="1"/>
          </p:cNvCxnSpPr>
          <p:nvPr/>
        </p:nvCxnSpPr>
        <p:spPr>
          <a:xfrm>
            <a:off x="6722368" y="3889648"/>
            <a:ext cx="39087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52" idx="2"/>
            <a:endCxn id="1027" idx="1"/>
          </p:cNvCxnSpPr>
          <p:nvPr/>
        </p:nvCxnSpPr>
        <p:spPr>
          <a:xfrm rot="16200000" flipH="1">
            <a:off x="3850160" y="3074840"/>
            <a:ext cx="801524" cy="82809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208584" y="2564904"/>
            <a:ext cx="93610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유저가 본인의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게시글을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작성하여 서버에 올리는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메인 화면에서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‘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작성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’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버튼을 통해 이동되는 화면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211984" y="1693394"/>
            <a:ext cx="9421536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 descr="C:\Users\ChoiYeojin\Downloads\6__151213\Screenshot_2015-12-13-10-40-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1916832"/>
            <a:ext cx="2057400" cy="3657600"/>
          </a:xfrm>
          <a:prstGeom prst="rect">
            <a:avLst/>
          </a:prstGeom>
          <a:noFill/>
        </p:spPr>
      </p:pic>
      <p:pic>
        <p:nvPicPr>
          <p:cNvPr id="2051" name="Picture 3" descr="C:\Users\ChoiYeojin\Downloads\6__151213\Screenshot_2015-12-13-10-40-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3240" y="1916832"/>
            <a:ext cx="2057400" cy="36576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4880992" y="5805264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사진을 포함한 필드가 모두 채워져야 작성이 가능하다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6896" y="2420888"/>
            <a:ext cx="18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메인화면으로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돌아간다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작성한 내용을 서버에 저장한다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80792" y="2060848"/>
            <a:ext cx="86409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Shape 51"/>
          <p:cNvCxnSpPr>
            <a:stCxn id="50" idx="2"/>
            <a:endCxn id="45" idx="1"/>
          </p:cNvCxnSpPr>
          <p:nvPr/>
        </p:nvCxnSpPr>
        <p:spPr>
          <a:xfrm rot="16200000" flipH="1">
            <a:off x="3382615" y="2479105"/>
            <a:ext cx="764506" cy="50405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856656" y="5301208"/>
            <a:ext cx="201622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60712" y="580526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한줄평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" name="직선 화살표 연결선 62"/>
          <p:cNvCxnSpPr>
            <a:stCxn id="57" idx="2"/>
            <a:endCxn id="61" idx="0"/>
          </p:cNvCxnSpPr>
          <p:nvPr/>
        </p:nvCxnSpPr>
        <p:spPr>
          <a:xfrm>
            <a:off x="2864768" y="5517232"/>
            <a:ext cx="0" cy="28803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856656" y="2060848"/>
            <a:ext cx="115212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72480" y="2060849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이름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화살표 연결선 67"/>
          <p:cNvCxnSpPr>
            <a:stCxn id="66" idx="1"/>
            <a:endCxn id="67" idx="3"/>
          </p:cNvCxnSpPr>
          <p:nvPr/>
        </p:nvCxnSpPr>
        <p:spPr>
          <a:xfrm flipH="1">
            <a:off x="1280592" y="2204864"/>
            <a:ext cx="576064" cy="98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1856656" y="5013176"/>
            <a:ext cx="864096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16496" y="5013176"/>
            <a:ext cx="756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격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직선 화살표 연결선 79"/>
          <p:cNvCxnSpPr>
            <a:stCxn id="78" idx="1"/>
            <a:endCxn id="79" idx="3"/>
          </p:cNvCxnSpPr>
          <p:nvPr/>
        </p:nvCxnSpPr>
        <p:spPr>
          <a:xfrm flipH="1">
            <a:off x="1172580" y="5121188"/>
            <a:ext cx="684076" cy="4587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3080792" y="5013176"/>
            <a:ext cx="864096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448944" y="494116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상세 지역 정보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6" name="직선 화살표 연결선 85"/>
          <p:cNvCxnSpPr>
            <a:stCxn id="84" idx="3"/>
            <a:endCxn id="85" idx="1"/>
          </p:cNvCxnSpPr>
          <p:nvPr/>
        </p:nvCxnSpPr>
        <p:spPr>
          <a:xfrm flipV="1">
            <a:off x="3944888" y="5095057"/>
            <a:ext cx="504056" cy="2613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56656" y="4725144"/>
            <a:ext cx="57606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200472" y="378904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선택 리스트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1" name="Shape 100"/>
          <p:cNvCxnSpPr>
            <a:stCxn id="92" idx="1"/>
            <a:endCxn id="93" idx="2"/>
          </p:cNvCxnSpPr>
          <p:nvPr/>
        </p:nvCxnSpPr>
        <p:spPr>
          <a:xfrm rot="10800000">
            <a:off x="992560" y="4096818"/>
            <a:ext cx="864096" cy="736339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3296816" y="4725144"/>
            <a:ext cx="576064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088904" y="400506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종류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 리스트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4" name="Shape 103"/>
          <p:cNvCxnSpPr>
            <a:stCxn id="102" idx="3"/>
            <a:endCxn id="103" idx="2"/>
          </p:cNvCxnSpPr>
          <p:nvPr/>
        </p:nvCxnSpPr>
        <p:spPr>
          <a:xfrm flipV="1">
            <a:off x="3872880" y="4528284"/>
            <a:ext cx="1008112" cy="30487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576736" y="4725144"/>
            <a:ext cx="64807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216696" y="407707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촬영 버튼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5" name="직선 화살표 연결선 114"/>
          <p:cNvCxnSpPr>
            <a:stCxn id="109" idx="0"/>
            <a:endCxn id="110" idx="2"/>
          </p:cNvCxnSpPr>
          <p:nvPr/>
        </p:nvCxnSpPr>
        <p:spPr>
          <a:xfrm flipV="1">
            <a:off x="2900772" y="4384849"/>
            <a:ext cx="36004" cy="34029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2051" idx="2"/>
          </p:cNvCxnSpPr>
          <p:nvPr/>
        </p:nvCxnSpPr>
        <p:spPr>
          <a:xfrm flipH="1">
            <a:off x="8121352" y="5574432"/>
            <a:ext cx="20588" cy="3028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오른쪽 대괄호 126"/>
          <p:cNvSpPr/>
          <p:nvPr/>
        </p:nvSpPr>
        <p:spPr>
          <a:xfrm>
            <a:off x="5601072" y="1844824"/>
            <a:ext cx="288032" cy="3816424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화살표 연결선 127"/>
          <p:cNvCxnSpPr>
            <a:stCxn id="127" idx="2"/>
            <a:endCxn id="2051" idx="1"/>
          </p:cNvCxnSpPr>
          <p:nvPr/>
        </p:nvCxnSpPr>
        <p:spPr>
          <a:xfrm flipV="1">
            <a:off x="5889104" y="3745632"/>
            <a:ext cx="1224136" cy="74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grpSp>
        <p:nvGrpSpPr>
          <p:cNvPr id="3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유저가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서버의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게시글을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분류별로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검색하는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211984" y="1693394"/>
            <a:ext cx="9421536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C:\Users\ChoiYeojin\Downloads\6__151213\Screenshot_2015-12-13-10-39-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2132856"/>
            <a:ext cx="2057400" cy="3657600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632520" y="2564904"/>
            <a:ext cx="201622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53" idx="1"/>
          </p:cNvCxnSpPr>
          <p:nvPr/>
        </p:nvCxnSpPr>
        <p:spPr>
          <a:xfrm flipV="1">
            <a:off x="2648744" y="2699628"/>
            <a:ext cx="576064" cy="929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24808" y="2330296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지역과 음식 종류를 선택한 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‘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음식찾기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클릭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 descr="C:\Users\ChoiYeojin\Downloads\6__151213\Screenshot_2015-12-13-10-42-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136" y="2132856"/>
            <a:ext cx="2057400" cy="3657600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4736976" y="580526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선택된 분류에 따라 서버에 저장된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정보가 표시됨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Shape 57"/>
          <p:cNvCxnSpPr>
            <a:stCxn id="53" idx="2"/>
            <a:endCxn id="3075" idx="1"/>
          </p:cNvCxnSpPr>
          <p:nvPr/>
        </p:nvCxnSpPr>
        <p:spPr>
          <a:xfrm rot="16200000" flipH="1">
            <a:off x="4722676" y="2507196"/>
            <a:ext cx="892696" cy="2016224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_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 anchor="ctr" anchorCtr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</TotalTime>
  <Words>880</Words>
  <Application>Microsoft Office PowerPoint</Application>
  <PresentationFormat>A4 용지(210x297mm)</PresentationFormat>
  <Paragraphs>225</Paragraphs>
  <Slides>13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표지</vt:lpstr>
      <vt:lpstr>목차_간지</vt:lpstr>
      <vt:lpstr>본문</vt:lpstr>
      <vt:lpstr>FOOD SHARE 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saltlux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최남숙</dc:creator>
  <cp:lastModifiedBy>ChoiYeojin</cp:lastModifiedBy>
  <cp:revision>942</cp:revision>
  <dcterms:created xsi:type="dcterms:W3CDTF">2013-12-17T06:06:23Z</dcterms:created>
  <dcterms:modified xsi:type="dcterms:W3CDTF">2015-12-13T03:34:19Z</dcterms:modified>
</cp:coreProperties>
</file>